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9"/>
  </p:notesMasterIdLst>
  <p:sldIdLst>
    <p:sldId id="2498" r:id="rId2"/>
    <p:sldId id="2495" r:id="rId3"/>
    <p:sldId id="2496" r:id="rId4"/>
    <p:sldId id="2497" r:id="rId5"/>
    <p:sldId id="415" r:id="rId6"/>
    <p:sldId id="417" r:id="rId7"/>
    <p:sldId id="418" r:id="rId8"/>
    <p:sldId id="419" r:id="rId9"/>
    <p:sldId id="420" r:id="rId10"/>
    <p:sldId id="2411" r:id="rId11"/>
    <p:sldId id="2412" r:id="rId12"/>
    <p:sldId id="2413" r:id="rId13"/>
    <p:sldId id="2414" r:id="rId14"/>
    <p:sldId id="2415" r:id="rId15"/>
    <p:sldId id="2416" r:id="rId16"/>
    <p:sldId id="2417" r:id="rId17"/>
    <p:sldId id="2418" r:id="rId18"/>
    <p:sldId id="2419" r:id="rId19"/>
    <p:sldId id="2420" r:id="rId20"/>
    <p:sldId id="2421" r:id="rId21"/>
    <p:sldId id="2422" r:id="rId22"/>
    <p:sldId id="2423" r:id="rId23"/>
    <p:sldId id="2424" r:id="rId24"/>
    <p:sldId id="2425" r:id="rId25"/>
    <p:sldId id="2426" r:id="rId26"/>
    <p:sldId id="2427" r:id="rId27"/>
    <p:sldId id="2428" r:id="rId28"/>
    <p:sldId id="2429" r:id="rId29"/>
    <p:sldId id="2430" r:id="rId30"/>
    <p:sldId id="2431" r:id="rId31"/>
    <p:sldId id="2432" r:id="rId32"/>
    <p:sldId id="2433" r:id="rId33"/>
    <p:sldId id="2434" r:id="rId34"/>
    <p:sldId id="2435" r:id="rId35"/>
    <p:sldId id="2501" r:id="rId36"/>
    <p:sldId id="2499" r:id="rId37"/>
    <p:sldId id="2500" r:id="rId38"/>
    <p:sldId id="422" r:id="rId39"/>
    <p:sldId id="423" r:id="rId40"/>
    <p:sldId id="424" r:id="rId41"/>
    <p:sldId id="425" r:id="rId42"/>
    <p:sldId id="473" r:id="rId43"/>
    <p:sldId id="426" r:id="rId44"/>
    <p:sldId id="427" r:id="rId45"/>
    <p:sldId id="474" r:id="rId46"/>
    <p:sldId id="428" r:id="rId47"/>
    <p:sldId id="429" r:id="rId48"/>
    <p:sldId id="2410" r:id="rId49"/>
    <p:sldId id="2436" r:id="rId50"/>
    <p:sldId id="2437" r:id="rId51"/>
    <p:sldId id="2438" r:id="rId52"/>
    <p:sldId id="2439" r:id="rId53"/>
    <p:sldId id="2440" r:id="rId54"/>
    <p:sldId id="2441" r:id="rId55"/>
    <p:sldId id="2442" r:id="rId56"/>
    <p:sldId id="2443" r:id="rId57"/>
    <p:sldId id="2444" r:id="rId58"/>
    <p:sldId id="2445" r:id="rId59"/>
    <p:sldId id="2446" r:id="rId60"/>
    <p:sldId id="2447" r:id="rId61"/>
    <p:sldId id="2448" r:id="rId62"/>
    <p:sldId id="2449" r:id="rId63"/>
    <p:sldId id="2450" r:id="rId64"/>
    <p:sldId id="2451" r:id="rId65"/>
    <p:sldId id="2452" r:id="rId66"/>
    <p:sldId id="2453" r:id="rId67"/>
    <p:sldId id="2574" r:id="rId68"/>
    <p:sldId id="2575" r:id="rId69"/>
    <p:sldId id="2576" r:id="rId70"/>
    <p:sldId id="2454" r:id="rId71"/>
    <p:sldId id="2455" r:id="rId72"/>
    <p:sldId id="2456" r:id="rId73"/>
    <p:sldId id="2457" r:id="rId74"/>
    <p:sldId id="2458" r:id="rId75"/>
    <p:sldId id="2459" r:id="rId76"/>
    <p:sldId id="2460" r:id="rId77"/>
    <p:sldId id="2549" r:id="rId78"/>
    <p:sldId id="2550" r:id="rId79"/>
    <p:sldId id="2551" r:id="rId80"/>
    <p:sldId id="2552" r:id="rId81"/>
    <p:sldId id="2553" r:id="rId82"/>
    <p:sldId id="2554" r:id="rId83"/>
    <p:sldId id="2555" r:id="rId84"/>
    <p:sldId id="2556" r:id="rId85"/>
    <p:sldId id="2557" r:id="rId86"/>
    <p:sldId id="2461" r:id="rId87"/>
    <p:sldId id="2462" r:id="rId88"/>
    <p:sldId id="2463" r:id="rId89"/>
    <p:sldId id="2558" r:id="rId90"/>
    <p:sldId id="2559" r:id="rId91"/>
    <p:sldId id="2523" r:id="rId92"/>
    <p:sldId id="410" r:id="rId93"/>
    <p:sldId id="430" r:id="rId94"/>
    <p:sldId id="431" r:id="rId95"/>
    <p:sldId id="432" r:id="rId96"/>
    <p:sldId id="433" r:id="rId97"/>
    <p:sldId id="434" r:id="rId98"/>
    <p:sldId id="435" r:id="rId99"/>
    <p:sldId id="411" r:id="rId100"/>
    <p:sldId id="413" r:id="rId101"/>
    <p:sldId id="2527" r:id="rId102"/>
    <p:sldId id="414" r:id="rId103"/>
    <p:sldId id="416" r:id="rId104"/>
    <p:sldId id="2528" r:id="rId105"/>
    <p:sldId id="2529" r:id="rId106"/>
    <p:sldId id="2530" r:id="rId107"/>
    <p:sldId id="2531" r:id="rId108"/>
    <p:sldId id="421" r:id="rId109"/>
    <p:sldId id="2532" r:id="rId110"/>
    <p:sldId id="2533" r:id="rId111"/>
    <p:sldId id="2464" r:id="rId112"/>
    <p:sldId id="2465" r:id="rId113"/>
    <p:sldId id="2534" r:id="rId114"/>
    <p:sldId id="2535" r:id="rId115"/>
    <p:sldId id="2536" r:id="rId116"/>
    <p:sldId id="2537" r:id="rId117"/>
    <p:sldId id="2538" r:id="rId118"/>
    <p:sldId id="2539" r:id="rId119"/>
    <p:sldId id="2540" r:id="rId120"/>
    <p:sldId id="2487" r:id="rId121"/>
    <p:sldId id="2488" r:id="rId122"/>
    <p:sldId id="2489" r:id="rId123"/>
    <p:sldId id="2490" r:id="rId124"/>
    <p:sldId id="2491" r:id="rId125"/>
    <p:sldId id="2492" r:id="rId126"/>
    <p:sldId id="2493" r:id="rId127"/>
    <p:sldId id="2494" r:id="rId128"/>
    <p:sldId id="2524" r:id="rId129"/>
    <p:sldId id="440" r:id="rId130"/>
    <p:sldId id="441" r:id="rId131"/>
    <p:sldId id="442" r:id="rId132"/>
    <p:sldId id="443" r:id="rId133"/>
    <p:sldId id="444" r:id="rId134"/>
    <p:sldId id="445" r:id="rId135"/>
    <p:sldId id="446" r:id="rId136"/>
    <p:sldId id="447" r:id="rId137"/>
    <p:sldId id="448" r:id="rId138"/>
    <p:sldId id="2525" r:id="rId139"/>
    <p:sldId id="449" r:id="rId140"/>
    <p:sldId id="450" r:id="rId141"/>
    <p:sldId id="451" r:id="rId142"/>
    <p:sldId id="452" r:id="rId143"/>
    <p:sldId id="453" r:id="rId144"/>
    <p:sldId id="439" r:id="rId145"/>
    <p:sldId id="475" r:id="rId146"/>
    <p:sldId id="2541" r:id="rId147"/>
    <p:sldId id="2542" r:id="rId148"/>
    <p:sldId id="2543" r:id="rId149"/>
    <p:sldId id="2544" r:id="rId150"/>
    <p:sldId id="2545" r:id="rId151"/>
    <p:sldId id="2546" r:id="rId152"/>
    <p:sldId id="2547" r:id="rId153"/>
    <p:sldId id="2548" r:id="rId154"/>
    <p:sldId id="2560" r:id="rId155"/>
    <p:sldId id="2561" r:id="rId156"/>
    <p:sldId id="2562" r:id="rId157"/>
    <p:sldId id="2563" r:id="rId158"/>
    <p:sldId id="2564" r:id="rId159"/>
    <p:sldId id="2565" r:id="rId160"/>
    <p:sldId id="2566" r:id="rId161"/>
    <p:sldId id="2567" r:id="rId162"/>
    <p:sldId id="2568" r:id="rId163"/>
    <p:sldId id="2569" r:id="rId164"/>
    <p:sldId id="2570" r:id="rId165"/>
    <p:sldId id="2571" r:id="rId166"/>
    <p:sldId id="2572" r:id="rId167"/>
    <p:sldId id="2573" r:id="rId16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7C3"/>
    <a:srgbClr val="65A9D9"/>
    <a:srgbClr val="F8F8F8"/>
    <a:srgbClr val="7F7F7F"/>
    <a:srgbClr val="50ABCC"/>
    <a:srgbClr val="3E699D"/>
    <a:srgbClr val="393939"/>
    <a:srgbClr val="344F6B"/>
    <a:srgbClr val="B5D5E4"/>
    <a:srgbClr val="62A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77" autoAdjust="0"/>
    <p:restoredTop sz="99281" autoAdjust="0"/>
  </p:normalViewPr>
  <p:slideViewPr>
    <p:cSldViewPr>
      <p:cViewPr varScale="1">
        <p:scale>
          <a:sx n="82" d="100"/>
          <a:sy n="82" d="100"/>
        </p:scale>
        <p:origin x="1776" y="58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0BF48182-79EE-4B02-9AA5-EF29C5299923}" type="datetimeFigureOut">
              <a:rPr lang="ko-KR" altLang="en-US" smtClean="0"/>
              <a:pPr/>
              <a:t>2023-04-14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52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226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06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3393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454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8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077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454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7583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239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3EBC96B-6F78-47AF-A346-6FCC4E770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36E18CBF-CEB4-4B4C-A971-CACDDC114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12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buClr>
                <a:srgbClr val="50ABCC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3E0FFF8-132C-4121-9C4C-C9A32B5AB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3E0FFF8-132C-4121-9C4C-C9A32B5AB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16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7454" y="-19878"/>
            <a:ext cx="1051972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7916518" y="5655365"/>
            <a:ext cx="123633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61" y="107958"/>
            <a:ext cx="8460789" cy="671349"/>
          </a:xfrm>
        </p:spPr>
        <p:txBody>
          <a:bodyPr>
            <a:normAutofit/>
          </a:bodyPr>
          <a:lstStyle>
            <a:lvl1pPr>
              <a:defRPr sz="225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8798" y="6472309"/>
            <a:ext cx="3006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261" y="815009"/>
            <a:ext cx="8460789" cy="2186609"/>
          </a:xfrm>
        </p:spPr>
        <p:txBody>
          <a:bodyPr/>
          <a:lstStyle>
            <a:lvl1pPr marL="171450" indent="-17145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1800"/>
            </a:lvl1pPr>
            <a:lvl2pPr marL="514350" indent="-171450">
              <a:lnSpc>
                <a:spcPct val="120000"/>
              </a:lnSpc>
              <a:buFont typeface="시스템 서체"/>
              <a:buChar char="⁃"/>
              <a:defRPr sz="1350"/>
            </a:lvl2pPr>
            <a:lvl3pPr>
              <a:lnSpc>
                <a:spcPct val="120000"/>
              </a:lnSpc>
              <a:defRPr sz="1350"/>
            </a:lvl3pPr>
            <a:lvl4pPr>
              <a:lnSpc>
                <a:spcPct val="120000"/>
              </a:lnSpc>
              <a:defRPr sz="1350"/>
            </a:lvl4pPr>
            <a:lvl5pPr>
              <a:lnSpc>
                <a:spcPct val="120000"/>
              </a:lnSpc>
              <a:defRPr sz="13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616" y="6574971"/>
            <a:ext cx="3086100" cy="216052"/>
          </a:xfrm>
        </p:spPr>
        <p:txBody>
          <a:bodyPr/>
          <a:lstStyle>
            <a:lvl1pPr marL="0" marR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38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2" r:id="rId3"/>
    <p:sldLayoutId id="2147483695" r:id="rId4"/>
    <p:sldLayoutId id="214748369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01</a:t>
            </a:r>
            <a:br>
              <a:rPr kumimoji="0" lang="en-US" altLang="ko-KR" sz="4000" b="1" dirty="0">
                <a:solidFill>
                  <a:srgbClr val="215968"/>
                </a:solidFill>
              </a:rPr>
            </a:br>
            <a:br>
              <a:rPr kumimoji="0" lang="en-US" altLang="ko-KR" sz="800" dirty="0"/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집계</a:t>
            </a:r>
          </a:p>
        </p:txBody>
      </p:sp>
    </p:spTree>
    <p:extLst>
      <p:ext uri="{BB962C8B-B14F-4D97-AF65-F5344CB8AC3E}">
        <p14:creationId xmlns:p14="http://schemas.microsoft.com/office/powerpoint/2010/main" val="850296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02</a:t>
            </a:r>
            <a:br>
              <a:rPr kumimoji="0" lang="en-US" altLang="ko-KR" sz="4000" b="1" dirty="0">
                <a:solidFill>
                  <a:srgbClr val="215968"/>
                </a:solidFill>
              </a:rPr>
            </a:br>
            <a:br>
              <a:rPr kumimoji="0" lang="en-US" altLang="ko-KR" sz="800" dirty="0"/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주식데이터 집계</a:t>
            </a:r>
          </a:p>
        </p:txBody>
      </p:sp>
    </p:spTree>
    <p:extLst>
      <p:ext uri="{BB962C8B-B14F-4D97-AF65-F5344CB8AC3E}">
        <p14:creationId xmlns:p14="http://schemas.microsoft.com/office/powerpoint/2010/main" val="23767165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스칼라 부속질의</a:t>
            </a:r>
            <a:r>
              <a:rPr lang="en-US" altLang="ko-KR" dirty="0"/>
              <a:t> – SELECT </a:t>
            </a:r>
            <a:r>
              <a:rPr lang="ko-KR" altLang="en-US" dirty="0"/>
              <a:t>부속질의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buChar char="v"/>
            </a:pPr>
            <a:r>
              <a:rPr lang="ko-KR" altLang="en-US" sz="2000" dirty="0">
                <a:solidFill>
                  <a:schemeClr val="tx2"/>
                </a:solidFill>
                <a:latin typeface="+mn-ea"/>
                <a:ea typeface="+mn-ea"/>
              </a:rPr>
              <a:t>스칼라 부속질의</a:t>
            </a: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(scalar </a:t>
            </a:r>
            <a:r>
              <a:rPr lang="en-US" altLang="ko-KR" sz="2000" dirty="0" err="1">
                <a:solidFill>
                  <a:schemeClr val="tx2"/>
                </a:solidFill>
                <a:latin typeface="+mn-ea"/>
                <a:ea typeface="+mn-ea"/>
              </a:rPr>
              <a:t>subquery</a:t>
            </a: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)</a:t>
            </a:r>
            <a:r>
              <a:rPr lang="ko-KR" altLang="en-US" sz="2000" dirty="0">
                <a:solidFill>
                  <a:schemeClr val="tx2"/>
                </a:solidFill>
                <a:latin typeface="+mn-ea"/>
                <a:ea typeface="+mn-ea"/>
              </a:rPr>
              <a:t>란</a:t>
            </a: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?</a:t>
            </a:r>
          </a:p>
          <a:p>
            <a:pPr lvl="1" latinLnBrk="0"/>
            <a:r>
              <a:rPr lang="en-US" altLang="ko-KR" sz="1400" dirty="0">
                <a:latin typeface="+mn-lt"/>
                <a:ea typeface="+mn-ea"/>
              </a:rPr>
              <a:t>SELECT </a:t>
            </a:r>
            <a:r>
              <a:rPr lang="ko-KR" altLang="en-US" sz="1400" dirty="0">
                <a:latin typeface="+mn-lt"/>
                <a:ea typeface="+mn-ea"/>
              </a:rPr>
              <a:t>절에서 사용되는 부속질의로</a:t>
            </a:r>
            <a:r>
              <a:rPr lang="en-US" altLang="ko-KR" sz="1400" dirty="0">
                <a:latin typeface="+mn-lt"/>
                <a:ea typeface="+mn-ea"/>
              </a:rPr>
              <a:t>, </a:t>
            </a:r>
            <a:r>
              <a:rPr lang="ko-KR" altLang="en-US" sz="1400" dirty="0">
                <a:latin typeface="+mn-lt"/>
                <a:ea typeface="+mn-ea"/>
              </a:rPr>
              <a:t>부속질의의 결과 값을 단일 행</a:t>
            </a:r>
            <a:r>
              <a:rPr lang="en-US" altLang="ko-KR" sz="1400" dirty="0">
                <a:latin typeface="+mn-lt"/>
                <a:ea typeface="+mn-ea"/>
              </a:rPr>
              <a:t>, </a:t>
            </a:r>
            <a:r>
              <a:rPr lang="ko-KR" altLang="en-US" sz="1400" dirty="0">
                <a:latin typeface="+mn-lt"/>
                <a:ea typeface="+mn-ea"/>
              </a:rPr>
              <a:t>단일 열의 스칼라 값으로 반환함</a:t>
            </a:r>
            <a:endParaRPr lang="en-US" altLang="ko-KR" sz="1400" dirty="0">
              <a:latin typeface="+mn-lt"/>
              <a:ea typeface="+mn-ea"/>
            </a:endParaRPr>
          </a:p>
          <a:p>
            <a:pPr lvl="1" latinLnBrk="0"/>
            <a:r>
              <a:rPr lang="ko-KR" altLang="en-US" sz="1400" dirty="0">
                <a:latin typeface="+mn-lt"/>
                <a:ea typeface="+mn-ea"/>
              </a:rPr>
              <a:t>원칙적으로 스칼라 값이 들어갈 수 있는 모든 곳에 사용 가능하며</a:t>
            </a:r>
            <a:r>
              <a:rPr lang="en-US" altLang="ko-KR" sz="1400" dirty="0">
                <a:latin typeface="+mn-lt"/>
                <a:ea typeface="+mn-ea"/>
              </a:rPr>
              <a:t>, </a:t>
            </a:r>
            <a:r>
              <a:rPr lang="ko-KR" altLang="en-US" sz="1400" dirty="0">
                <a:latin typeface="+mn-lt"/>
                <a:ea typeface="+mn-ea"/>
              </a:rPr>
              <a:t>일반적으로 </a:t>
            </a:r>
            <a:r>
              <a:rPr lang="en-US" altLang="ko-KR" sz="1400" dirty="0">
                <a:latin typeface="+mn-lt"/>
                <a:ea typeface="+mn-ea"/>
              </a:rPr>
              <a:t>SELECT </a:t>
            </a:r>
            <a:r>
              <a:rPr lang="ko-KR" altLang="en-US" sz="1400" dirty="0">
                <a:latin typeface="+mn-lt"/>
                <a:ea typeface="+mn-ea"/>
              </a:rPr>
              <a:t>문과 </a:t>
            </a:r>
            <a:r>
              <a:rPr lang="en-US" altLang="ko-KR" sz="1400" dirty="0">
                <a:latin typeface="+mn-lt"/>
                <a:ea typeface="+mn-ea"/>
              </a:rPr>
              <a:t>UPDATE SET </a:t>
            </a:r>
            <a:r>
              <a:rPr lang="ko-KR" altLang="en-US" sz="1400" dirty="0">
                <a:latin typeface="+mn-lt"/>
                <a:ea typeface="+mn-ea"/>
              </a:rPr>
              <a:t>절에 사용됨</a:t>
            </a:r>
            <a:endParaRPr lang="en-US" altLang="ko-KR" sz="1400" dirty="0">
              <a:latin typeface="+mn-lt"/>
              <a:ea typeface="+mn-ea"/>
            </a:endParaRPr>
          </a:p>
          <a:p>
            <a:pPr lvl="1" latinLnBrk="0"/>
            <a:r>
              <a:rPr lang="ko-KR" altLang="en-US" sz="1400" dirty="0" err="1">
                <a:latin typeface="+mn-lt"/>
                <a:ea typeface="+mn-ea"/>
              </a:rPr>
              <a:t>주질의와</a:t>
            </a:r>
            <a:r>
              <a:rPr lang="ko-KR" altLang="en-US" sz="1400" dirty="0">
                <a:latin typeface="+mn-lt"/>
                <a:ea typeface="+mn-ea"/>
              </a:rPr>
              <a:t> 부속질의와의 관계는 상관</a:t>
            </a:r>
            <a:r>
              <a:rPr lang="en-US" altLang="ko-KR" sz="1400" dirty="0">
                <a:latin typeface="+mn-lt"/>
                <a:ea typeface="+mn-ea"/>
              </a:rPr>
              <a:t>/</a:t>
            </a:r>
            <a:r>
              <a:rPr lang="ko-KR" altLang="en-US" sz="1400" dirty="0">
                <a:latin typeface="+mn-lt"/>
                <a:ea typeface="+mn-ea"/>
              </a:rPr>
              <a:t>비상관 모두 가능함</a:t>
            </a:r>
            <a:endParaRPr lang="en-US" altLang="ko-KR" sz="1400" dirty="0">
              <a:latin typeface="+mn-lt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1600" y="551723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4-3 </a:t>
            </a:r>
            <a:r>
              <a:rPr lang="ko-KR" altLang="en-US" sz="1400" b="1" dirty="0">
                <a:ea typeface="맑은 고딕" panose="020B0503020000020004" pitchFamily="50" charset="-127"/>
              </a:rPr>
              <a:t>스칼라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ea typeface="맑은 고딕" panose="020B0503020000020004" pitchFamily="50" charset="-127"/>
              </a:rPr>
              <a:t>부속질의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5282862" cy="216024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C36FC9-E06E-A1AE-2316-4AC92C073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100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스칼라 부속질의</a:t>
            </a:r>
            <a:r>
              <a:rPr lang="en-US" altLang="ko-KR" dirty="0"/>
              <a:t> – SELECT </a:t>
            </a:r>
            <a:r>
              <a:rPr lang="ko-KR" altLang="en-US" dirty="0"/>
              <a:t>부속질의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663799" y="1350640"/>
          <a:ext cx="7796633" cy="63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084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4-12  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마당서점의 고객별 판매액을 보이시오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고객이름과 고객별 판매액을 출력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08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27584" y="1916832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2050" indent="-1162050"/>
            <a:r>
              <a:rPr lang="en-US" altLang="ko-KR" sz="1400" dirty="0">
                <a:ea typeface="맑은 고딕" panose="020B0503020000020004" pitchFamily="50" charset="-127"/>
              </a:rPr>
              <a:t>SELECT         ( SELECT   name</a:t>
            </a:r>
          </a:p>
          <a:p>
            <a:pPr marL="1162050" indent="-1162050"/>
            <a:r>
              <a:rPr lang="en-US" altLang="ko-KR" sz="1400" dirty="0">
                <a:ea typeface="맑은 고딕" panose="020B0503020000020004" pitchFamily="50" charset="-127"/>
              </a:rPr>
              <a:t>                    FROM    Customer </a:t>
            </a:r>
            <a:r>
              <a:rPr lang="en-US" altLang="ko-KR" sz="1400" dirty="0" err="1">
                <a:ea typeface="맑은 고딕" panose="020B0503020000020004" pitchFamily="50" charset="-127"/>
              </a:rPr>
              <a:t>cs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pPr marL="1162050" indent="-1162050"/>
            <a:r>
              <a:rPr lang="en-US" altLang="ko-KR" sz="1400" dirty="0">
                <a:ea typeface="맑은 고딕" panose="020B0503020000020004" pitchFamily="50" charset="-127"/>
              </a:rPr>
              <a:t>                    WHERE   </a:t>
            </a:r>
            <a:r>
              <a:rPr lang="en-US" altLang="ko-KR" sz="1400" dirty="0" err="1">
                <a:ea typeface="맑은 고딕" panose="020B0503020000020004" pitchFamily="50" charset="-127"/>
              </a:rPr>
              <a:t>cs.custid</a:t>
            </a:r>
            <a:r>
              <a:rPr lang="en-US" altLang="ko-KR" sz="1400" dirty="0"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ea typeface="맑은 고딕" panose="020B0503020000020004" pitchFamily="50" charset="-127"/>
              </a:rPr>
              <a:t>od.custid</a:t>
            </a:r>
            <a:r>
              <a:rPr lang="en-US" altLang="ko-KR" sz="1400" dirty="0">
                <a:ea typeface="맑은 고딕" panose="020B0503020000020004" pitchFamily="50" charset="-127"/>
              </a:rPr>
              <a:t> ) ‘name’, SUM(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r>
              <a:rPr lang="en-US" altLang="ko-KR" sz="1400" dirty="0">
                <a:ea typeface="맑은 고딕" panose="020B0503020000020004" pitchFamily="50" charset="-127"/>
              </a:rPr>
              <a:t>) ‘total’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 	    Orders </a:t>
            </a:r>
            <a:r>
              <a:rPr lang="en-US" altLang="ko-KR" sz="1400" dirty="0" err="1">
                <a:ea typeface="맑은 고딕" panose="020B0503020000020004" pitchFamily="50" charset="-127"/>
              </a:rPr>
              <a:t>od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pPr marL="1162050" indent="-1162050"/>
            <a:r>
              <a:rPr lang="en-US" altLang="ko-KR" sz="1400" dirty="0">
                <a:ea typeface="맑은 고딕" panose="020B0503020000020004" pitchFamily="50" charset="-127"/>
              </a:rPr>
              <a:t>GROUP BY     </a:t>
            </a:r>
            <a:r>
              <a:rPr lang="en-US" altLang="ko-KR" sz="1400" dirty="0" err="1">
                <a:ea typeface="맑은 고딕" panose="020B0503020000020004" pitchFamily="50" charset="-127"/>
              </a:rPr>
              <a:t>od.custid</a:t>
            </a:r>
            <a:r>
              <a:rPr lang="en-US" altLang="ko-KR" sz="1400" dirty="0">
                <a:ea typeface="맑은 고딕" panose="020B0503020000020004" pitchFamily="50" charset="-127"/>
              </a:rPr>
              <a:t>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56992"/>
            <a:ext cx="1152128" cy="11025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CA6182-ADF3-5B3B-76C1-E593B5CBB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스칼라 부속질의</a:t>
            </a:r>
            <a:r>
              <a:rPr lang="en-US" altLang="ko-KR" dirty="0"/>
              <a:t> – SELECT </a:t>
            </a:r>
            <a:r>
              <a:rPr lang="ko-KR" altLang="en-US" dirty="0"/>
              <a:t>부속질의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66352" y="602128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4-4 </a:t>
            </a:r>
            <a:r>
              <a:rPr lang="ko-KR" altLang="en-US" sz="1400" b="1" dirty="0">
                <a:ea typeface="맑은 고딕" panose="020B0503020000020004" pitchFamily="50" charset="-127"/>
              </a:rPr>
              <a:t>마당서점의</a:t>
            </a:r>
            <a:r>
              <a:rPr lang="en-US" altLang="ko-KR" sz="1400" b="1" dirty="0"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ea typeface="맑은 고딕" panose="020B0503020000020004" pitchFamily="50" charset="-127"/>
              </a:rPr>
              <a:t>고객별 판매액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6192688" cy="453279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4630C4-995B-28D3-6B4C-C57A40AA9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102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스칼라 부속질의</a:t>
            </a:r>
            <a:r>
              <a:rPr lang="en-US" altLang="ko-KR" dirty="0"/>
              <a:t> – SELECT </a:t>
            </a:r>
            <a:r>
              <a:rPr lang="ko-KR" altLang="en-US" dirty="0"/>
              <a:t>부속질의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663799" y="1350640"/>
          <a:ext cx="77966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4-12  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Orders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테이블에 각 주문에 맞는 도서이름을 입력하시오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96416" y="1988840"/>
            <a:ext cx="6655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UPDATE 	Orders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SET 	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 = ( SELECT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pPr marL="1971675"/>
            <a:r>
              <a:rPr lang="en-US" altLang="ko-KR" sz="1400" dirty="0">
                <a:ea typeface="맑은 고딕" panose="020B0503020000020004" pitchFamily="50" charset="-127"/>
              </a:rPr>
              <a:t>   FROM Book</a:t>
            </a:r>
          </a:p>
          <a:p>
            <a:pPr marL="1971675"/>
            <a:r>
              <a:rPr lang="en-US" altLang="ko-KR" sz="1400" dirty="0">
                <a:ea typeface="맑은 고딕" panose="020B0503020000020004" pitchFamily="50" charset="-127"/>
              </a:rPr>
              <a:t>   WHERE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Book.bookid</a:t>
            </a:r>
            <a:r>
              <a:rPr lang="en-US" altLang="ko-KR" sz="1400" dirty="0"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ea typeface="맑은 고딕" panose="020B0503020000020004" pitchFamily="50" charset="-127"/>
              </a:rPr>
              <a:t>Orders.bookid</a:t>
            </a:r>
            <a:r>
              <a:rPr lang="en-US" altLang="ko-KR" sz="1400" dirty="0">
                <a:ea typeface="맑은 고딕" panose="020B0503020000020004" pitchFamily="50" charset="-127"/>
              </a:rPr>
              <a:t> 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4111774" cy="20558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1FACA8-21C2-3778-156B-9F92A7EA0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103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- FROM </a:t>
            </a:r>
            <a:r>
              <a:rPr lang="ko-KR" altLang="en-US" dirty="0"/>
              <a:t>부속질의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buChar char="v"/>
            </a:pPr>
            <a:r>
              <a:rPr lang="ko-KR" altLang="en-US" sz="2000" dirty="0" err="1">
                <a:solidFill>
                  <a:schemeClr val="tx2"/>
                </a:solidFill>
                <a:latin typeface="+mn-ea"/>
                <a:ea typeface="+mn-ea"/>
              </a:rPr>
              <a:t>인라인</a:t>
            </a:r>
            <a:r>
              <a:rPr lang="ko-KR" altLang="en-US" sz="2000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ko-KR" altLang="en-US" sz="2000" dirty="0" err="1">
                <a:solidFill>
                  <a:schemeClr val="tx2"/>
                </a:solidFill>
                <a:latin typeface="+mn-ea"/>
                <a:ea typeface="+mn-ea"/>
              </a:rPr>
              <a:t>뷰</a:t>
            </a: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(inline view)</a:t>
            </a:r>
            <a:r>
              <a:rPr lang="ko-KR" altLang="en-US" sz="2000" dirty="0">
                <a:solidFill>
                  <a:schemeClr val="tx2"/>
                </a:solidFill>
                <a:latin typeface="+mn-ea"/>
                <a:ea typeface="+mn-ea"/>
              </a:rPr>
              <a:t>란</a:t>
            </a: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?</a:t>
            </a:r>
          </a:p>
          <a:p>
            <a:pPr lvl="1" latinLnBrk="0"/>
            <a:r>
              <a:rPr lang="en-US" altLang="ko-KR" sz="1400" dirty="0">
                <a:latin typeface="+mn-lt"/>
                <a:ea typeface="+mn-ea"/>
              </a:rPr>
              <a:t>FROM </a:t>
            </a:r>
            <a:r>
              <a:rPr lang="ko-KR" altLang="en-US" sz="1400" dirty="0">
                <a:latin typeface="+mn-lt"/>
                <a:ea typeface="+mn-ea"/>
              </a:rPr>
              <a:t>절에서 사용되는 부속질의</a:t>
            </a:r>
            <a:endParaRPr lang="en-US" altLang="ko-KR" sz="1400" dirty="0">
              <a:latin typeface="+mn-lt"/>
              <a:ea typeface="+mn-ea"/>
            </a:endParaRPr>
          </a:p>
          <a:p>
            <a:pPr lvl="1" latinLnBrk="0"/>
            <a:r>
              <a:rPr lang="ko-KR" altLang="en-US" sz="1400" dirty="0">
                <a:latin typeface="+mn-lt"/>
                <a:ea typeface="+mn-ea"/>
              </a:rPr>
              <a:t>테이블 이름 대신 </a:t>
            </a:r>
            <a:r>
              <a:rPr lang="ko-KR" altLang="en-US" sz="1400" dirty="0" err="1">
                <a:latin typeface="+mn-lt"/>
                <a:ea typeface="+mn-ea"/>
              </a:rPr>
              <a:t>인라인</a:t>
            </a:r>
            <a:r>
              <a:rPr lang="ko-KR" altLang="en-US" sz="1400" dirty="0">
                <a:latin typeface="+mn-lt"/>
                <a:ea typeface="+mn-ea"/>
              </a:rPr>
              <a:t> </a:t>
            </a:r>
            <a:r>
              <a:rPr lang="ko-KR" altLang="en-US" sz="1400" dirty="0" err="1">
                <a:latin typeface="+mn-lt"/>
                <a:ea typeface="+mn-ea"/>
              </a:rPr>
              <a:t>뷰</a:t>
            </a:r>
            <a:r>
              <a:rPr lang="ko-KR" altLang="en-US" sz="1400" dirty="0">
                <a:latin typeface="+mn-lt"/>
                <a:ea typeface="+mn-ea"/>
              </a:rPr>
              <a:t> 부속질의를 사용하면 보통의 테이블과 같은 형태로 사용할 수 있음</a:t>
            </a:r>
            <a:endParaRPr lang="en-US" altLang="ko-KR" sz="1400" dirty="0">
              <a:latin typeface="+mn-lt"/>
              <a:ea typeface="+mn-ea"/>
            </a:endParaRPr>
          </a:p>
          <a:p>
            <a:pPr lvl="1" latinLnBrk="0"/>
            <a:r>
              <a:rPr lang="ko-KR" altLang="en-US" sz="1400" dirty="0">
                <a:latin typeface="+mn-lt"/>
                <a:ea typeface="+mn-ea"/>
              </a:rPr>
              <a:t>부속질의 결과 반환되는 데이터는 다중 행</a:t>
            </a:r>
            <a:r>
              <a:rPr lang="en-US" altLang="ko-KR" sz="1400" dirty="0">
                <a:latin typeface="+mn-lt"/>
                <a:ea typeface="+mn-ea"/>
              </a:rPr>
              <a:t>, </a:t>
            </a:r>
            <a:r>
              <a:rPr lang="ko-KR" altLang="en-US" sz="1400" dirty="0">
                <a:latin typeface="+mn-lt"/>
                <a:ea typeface="+mn-ea"/>
              </a:rPr>
              <a:t>다중 열이어도 상관없음</a:t>
            </a:r>
            <a:r>
              <a:rPr lang="en-US" altLang="ko-KR" sz="1400" dirty="0">
                <a:latin typeface="+mn-lt"/>
                <a:ea typeface="+mn-ea"/>
              </a:rPr>
              <a:t> </a:t>
            </a:r>
          </a:p>
          <a:p>
            <a:pPr lvl="1" latinLnBrk="0"/>
            <a:r>
              <a:rPr lang="ko-KR" altLang="en-US" sz="1400" dirty="0">
                <a:latin typeface="+mn-lt"/>
                <a:ea typeface="+mn-ea"/>
              </a:rPr>
              <a:t>다만 가상의 테이블인 뷰 형태로 제공되어 상관 부속질의로 사용될 수는 없음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827584" y="3271044"/>
          <a:ext cx="770485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4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4-14  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고객번호가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이하인 고객의 판매액을 보이시오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고객이름과 고객별 판매액 출력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018781" y="3933056"/>
            <a:ext cx="65775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 	cs.name, SUM(</a:t>
            </a:r>
            <a:r>
              <a:rPr lang="en-US" altLang="ko-KR" sz="1400" dirty="0" err="1">
                <a:ea typeface="맑은 고딕" panose="020B0503020000020004" pitchFamily="50" charset="-127"/>
              </a:rPr>
              <a:t>od.saleprice</a:t>
            </a:r>
            <a:r>
              <a:rPr lang="en-US" altLang="ko-KR" sz="1400" dirty="0">
                <a:ea typeface="맑은 고딕" panose="020B0503020000020004" pitchFamily="50" charset="-127"/>
              </a:rPr>
              <a:t>) ‘total’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 	(SELECT 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, 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 FROM   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 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&lt;= 2) </a:t>
            </a:r>
            <a:r>
              <a:rPr lang="en-US" altLang="ko-KR" sz="1400" dirty="0" err="1">
                <a:ea typeface="맑은 고딕" panose="020B0503020000020004" pitchFamily="50" charset="-127"/>
              </a:rPr>
              <a:t>cs</a:t>
            </a:r>
            <a:r>
              <a:rPr lang="en-US" altLang="ko-KR" sz="1400" dirty="0"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 Orders   od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	</a:t>
            </a:r>
            <a:r>
              <a:rPr lang="en-US" altLang="ko-KR" sz="1400" dirty="0" err="1">
                <a:ea typeface="맑은 고딕" panose="020B0503020000020004" pitchFamily="50" charset="-127"/>
              </a:rPr>
              <a:t>cs.custid</a:t>
            </a:r>
            <a:r>
              <a:rPr lang="en-US" altLang="ko-KR" sz="1400" dirty="0"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ea typeface="맑은 고딕" panose="020B0503020000020004" pitchFamily="50" charset="-127"/>
              </a:rPr>
              <a:t>od.custid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GROUP BY cs.name;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4005064"/>
            <a:ext cx="1241699" cy="73228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B4914-84DF-5F5B-2339-76125BDCA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104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- FROM </a:t>
            </a:r>
            <a:r>
              <a:rPr lang="ko-KR" altLang="en-US" dirty="0"/>
              <a:t>부속질의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35696" y="465313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4-5 </a:t>
            </a:r>
            <a:r>
              <a:rPr lang="ko-KR" altLang="en-US" sz="1400" b="1" dirty="0" err="1">
                <a:ea typeface="맑은 고딕" panose="020B0503020000020004" pitchFamily="50" charset="-127"/>
              </a:rPr>
              <a:t>인라인</a:t>
            </a:r>
            <a:r>
              <a:rPr lang="ko-KR" altLang="en-US" sz="1400" b="1" dirty="0">
                <a:ea typeface="맑은 고딕" panose="020B0503020000020004" pitchFamily="50" charset="-127"/>
              </a:rPr>
              <a:t> </a:t>
            </a:r>
            <a:r>
              <a:rPr lang="ko-KR" altLang="en-US" sz="1400" b="1" dirty="0" err="1">
                <a:ea typeface="맑은 고딕" panose="020B0503020000020004" pitchFamily="50" charset="-127"/>
              </a:rPr>
              <a:t>뷰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46" y="1772816"/>
            <a:ext cx="5147732" cy="279749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422030-3F7F-7C80-734E-9C88BD25A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105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중첩질의 </a:t>
            </a:r>
            <a:r>
              <a:rPr lang="en-US" altLang="ko-KR" dirty="0"/>
              <a:t>– WHERE </a:t>
            </a:r>
            <a:r>
              <a:rPr lang="ko-KR" altLang="en-US" dirty="0"/>
              <a:t>부속질의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/>
              <a:t>중첩질의</a:t>
            </a:r>
            <a:r>
              <a:rPr lang="en-US" altLang="ko-KR" dirty="0"/>
              <a:t>(nested </a:t>
            </a:r>
            <a:r>
              <a:rPr lang="en-US" altLang="ko-KR" dirty="0" err="1"/>
              <a:t>subquery</a:t>
            </a:r>
            <a:r>
              <a:rPr lang="en-US" altLang="ko-KR" dirty="0"/>
              <a:t>) : WHERE </a:t>
            </a:r>
            <a:r>
              <a:rPr lang="ko-KR" altLang="en-US" dirty="0"/>
              <a:t>절에서 사용되는 부속질의</a:t>
            </a:r>
            <a:r>
              <a:rPr lang="en-US" altLang="ko-KR" dirty="0"/>
              <a:t> </a:t>
            </a:r>
          </a:p>
          <a:p>
            <a:pPr algn="just"/>
            <a:r>
              <a:rPr lang="en-US" altLang="ko-KR" dirty="0"/>
              <a:t>WHERE </a:t>
            </a:r>
            <a:r>
              <a:rPr lang="ko-KR" altLang="en-US" dirty="0"/>
              <a:t>절은 보통 데이터를 선택하는 조건 혹은 술어</a:t>
            </a:r>
            <a:r>
              <a:rPr lang="en-US" altLang="ko-KR" dirty="0"/>
              <a:t>(predicate)</a:t>
            </a:r>
            <a:r>
              <a:rPr lang="ko-KR" altLang="en-US" dirty="0"/>
              <a:t>와 같이 사용됨</a:t>
            </a:r>
            <a:r>
              <a:rPr lang="en-US" altLang="ko-KR" dirty="0"/>
              <a:t> </a:t>
            </a:r>
            <a:r>
              <a:rPr lang="ko-KR" altLang="en-US" dirty="0"/>
              <a:t>→ 중첩질의를 술어 부속질의</a:t>
            </a:r>
            <a:r>
              <a:rPr lang="en-US" altLang="ko-KR" dirty="0"/>
              <a:t>(predicate </a:t>
            </a:r>
            <a:r>
              <a:rPr lang="en-US" altLang="ko-KR" dirty="0" err="1"/>
              <a:t>subquery</a:t>
            </a:r>
            <a:r>
              <a:rPr lang="en-US" altLang="ko-KR" dirty="0"/>
              <a:t>)</a:t>
            </a:r>
            <a:r>
              <a:rPr lang="ko-KR" altLang="en-US" dirty="0"/>
              <a:t>라고도 함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83568" y="2829034"/>
          <a:ext cx="7776865" cy="2472174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0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술어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연산자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 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반환 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79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=,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＞</a:t>
                      </a: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＜</a:t>
                      </a: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＞</a:t>
                      </a: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=,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＜</a:t>
                      </a: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=,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＜＞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79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IN, NOT IN</a:t>
                      </a:r>
                      <a:endParaRPr lang="en-US" altLang="ko-KR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79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한정</a:t>
                      </a: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(quantified)</a:t>
                      </a:r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ALL, SOME(ANY)</a:t>
                      </a:r>
                      <a:endParaRPr lang="en-US" altLang="ko-KR" sz="14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79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EXISTS, NOT EXISTS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4518" y="249289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4-7 </a:t>
            </a:r>
            <a:r>
              <a:rPr lang="ko-KR" altLang="en-US" sz="1400" b="1" dirty="0">
                <a:ea typeface="맑은 고딕" panose="020B0503020000020004" pitchFamily="50" charset="-127"/>
              </a:rPr>
              <a:t>중첩질의 연산자의 종류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EEBD61-87D0-093A-B092-284071362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106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중첩질의 </a:t>
            </a:r>
            <a:r>
              <a:rPr lang="en-US" altLang="ko-KR" dirty="0"/>
              <a:t>– WHERE </a:t>
            </a:r>
            <a:r>
              <a:rPr lang="ko-KR" altLang="en-US" dirty="0"/>
              <a:t>부속질의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buChar char="v"/>
            </a:pPr>
            <a:r>
              <a:rPr lang="ko-KR" altLang="en-US" sz="2000" dirty="0">
                <a:solidFill>
                  <a:schemeClr val="tx2"/>
                </a:solidFill>
                <a:latin typeface="+mn-ea"/>
                <a:ea typeface="+mn-ea"/>
              </a:rPr>
              <a:t>비교 연산자</a:t>
            </a:r>
            <a:b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</a:br>
            <a:r>
              <a:rPr lang="ko-KR" altLang="en-US" sz="1400" b="0" spc="-100" dirty="0">
                <a:latin typeface="+mn-ea"/>
                <a:ea typeface="+mn-ea"/>
              </a:rPr>
              <a:t>부속질의가 반드시 단일 행</a:t>
            </a:r>
            <a:r>
              <a:rPr lang="en-US" altLang="ko-KR" sz="1400" b="0" spc="-100" dirty="0">
                <a:latin typeface="+mn-ea"/>
                <a:ea typeface="+mn-ea"/>
              </a:rPr>
              <a:t>, </a:t>
            </a:r>
            <a:r>
              <a:rPr lang="ko-KR" altLang="en-US" sz="1400" b="0" spc="-100" dirty="0">
                <a:latin typeface="+mn-ea"/>
                <a:ea typeface="+mn-ea"/>
              </a:rPr>
              <a:t>단일 열을 반환해야 하며</a:t>
            </a:r>
            <a:r>
              <a:rPr lang="en-US" altLang="ko-KR" sz="1400" b="0" spc="-100" dirty="0">
                <a:latin typeface="+mn-ea"/>
                <a:ea typeface="+mn-ea"/>
              </a:rPr>
              <a:t>, </a:t>
            </a:r>
            <a:r>
              <a:rPr lang="ko-KR" altLang="en-US" sz="1400" b="0" spc="-100" dirty="0">
                <a:latin typeface="+mn-ea"/>
                <a:ea typeface="+mn-ea"/>
              </a:rPr>
              <a:t>아닐 경우 질의를 처리할 수 없음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745729" y="2276872"/>
          <a:ext cx="778671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6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4-15  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주문금액 이하의 주문에 대해서 주문번호와 금액을 보이시오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68424" y="2834933"/>
            <a:ext cx="6655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 	</a:t>
            </a:r>
            <a:r>
              <a:rPr lang="en-US" altLang="ko-KR" sz="1400" dirty="0" err="1">
                <a:ea typeface="맑은 고딕" panose="020B0503020000020004" pitchFamily="50" charset="-127"/>
              </a:rPr>
              <a:t>orderid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 	Orders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	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r>
              <a:rPr lang="en-US" altLang="ko-KR" sz="1400" dirty="0">
                <a:ea typeface="맑은 고딕" panose="020B0503020000020004" pitchFamily="50" charset="-127"/>
              </a:rPr>
              <a:t> &lt;= (SELECT AVG(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r>
              <a:rPr lang="en-US" altLang="ko-KR" sz="1400" dirty="0"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                                  FROM Orders);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graphicFrame>
        <p:nvGraphicFramePr>
          <p:cNvPr id="8" name="내용 개체 틀 3"/>
          <p:cNvGraphicFramePr>
            <a:graphicFrameLocks/>
          </p:cNvGraphicFramePr>
          <p:nvPr/>
        </p:nvGraphicFramePr>
        <p:xfrm>
          <a:off x="757536" y="4206453"/>
          <a:ext cx="7796633" cy="96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4-16  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고객의 평균 주문금액보다 큰 금액의 주문 내역에 대해서 주문번호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고객번호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금액을 보이시오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68424" y="4995753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 	</a:t>
            </a:r>
            <a:r>
              <a:rPr lang="en-US" altLang="ko-KR" sz="1400" dirty="0" err="1">
                <a:ea typeface="맑은 고딕" panose="020B0503020000020004" pitchFamily="50" charset="-127"/>
              </a:rPr>
              <a:t>orderid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 	Orders od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	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r>
              <a:rPr lang="en-US" altLang="ko-KR" sz="1400" dirty="0">
                <a:ea typeface="맑은 고딕" panose="020B0503020000020004" pitchFamily="50" charset="-127"/>
              </a:rPr>
              <a:t> &gt; (SELECT AVG(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r>
              <a:rPr lang="en-US" altLang="ko-KR" sz="1400" dirty="0">
                <a:ea typeface="맑은 고딕" panose="020B0503020000020004" pitchFamily="50" charset="-127"/>
              </a:rPr>
              <a:t>)</a:t>
            </a:r>
          </a:p>
          <a:p>
            <a:pPr marL="1885950"/>
            <a:r>
              <a:rPr lang="en-US" altLang="ko-KR" sz="1400" dirty="0">
                <a:ea typeface="맑은 고딕" panose="020B0503020000020004" pitchFamily="50" charset="-127"/>
              </a:rPr>
              <a:t> FROM Orders so</a:t>
            </a:r>
          </a:p>
          <a:p>
            <a:pPr marL="1885950"/>
            <a:r>
              <a:rPr lang="en-US" altLang="ko-KR" sz="1400" dirty="0">
                <a:ea typeface="맑은 고딕" panose="020B0503020000020004" pitchFamily="50" charset="-127"/>
              </a:rPr>
              <a:t> WHERE </a:t>
            </a:r>
            <a:r>
              <a:rPr lang="en-US" altLang="ko-KR" sz="1400" dirty="0" err="1">
                <a:ea typeface="맑은 고딕" panose="020B0503020000020004" pitchFamily="50" charset="-127"/>
              </a:rPr>
              <a:t>od.custid</a:t>
            </a:r>
            <a:r>
              <a:rPr lang="en-US" altLang="ko-KR" sz="1400" dirty="0"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ea typeface="맑은 고딕" panose="020B0503020000020004" pitchFamily="50" charset="-127"/>
              </a:rPr>
              <a:t>so.custid</a:t>
            </a:r>
            <a:r>
              <a:rPr lang="en-US" altLang="ko-KR" sz="1400" dirty="0">
                <a:ea typeface="맑은 고딕" panose="020B0503020000020004" pitchFamily="50" charset="-127"/>
              </a:rPr>
              <a:t>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2780928"/>
            <a:ext cx="1368152" cy="1099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5013176"/>
            <a:ext cx="1924813" cy="129614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F313A-95A1-A45A-7BFB-13AD3F81A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107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중첩질의 </a:t>
            </a:r>
            <a:r>
              <a:rPr lang="en-US" altLang="ko-KR" dirty="0"/>
              <a:t>– WHERE </a:t>
            </a:r>
            <a:r>
              <a:rPr lang="ko-KR" altLang="en-US" dirty="0"/>
              <a:t>부속질의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757536" y="3527495"/>
          <a:ext cx="77966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4-17  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대한민국에 거주하는 고객에게 판매한 도서의 </a:t>
                      </a:r>
                      <a:r>
                        <a:rPr lang="ko-KR" altLang="en-US" sz="1400" b="1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총판매액을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40432" y="4059649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 	SUM(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r>
              <a:rPr lang="en-US" altLang="ko-KR" sz="1400" dirty="0">
                <a:ea typeface="맑은 고딕" panose="020B0503020000020004" pitchFamily="50" charset="-127"/>
              </a:rPr>
              <a:t>) ‘total’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 	Orders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	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 IN (SELECT  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pPr marL="1704975"/>
            <a:r>
              <a:rPr lang="en-US" altLang="ko-KR" sz="1400" dirty="0">
                <a:ea typeface="맑은 고딕" panose="020B0503020000020004" pitchFamily="50" charset="-127"/>
              </a:rPr>
              <a:t> FROM    Customer</a:t>
            </a:r>
          </a:p>
          <a:p>
            <a:pPr marL="1704975"/>
            <a:r>
              <a:rPr lang="en-US" altLang="ko-KR" sz="1400" dirty="0">
                <a:ea typeface="맑은 고딕" panose="020B0503020000020004" pitchFamily="50" charset="-127"/>
              </a:rPr>
              <a:t> WHERE   address LIKE '%</a:t>
            </a:r>
            <a:r>
              <a:rPr lang="ko-KR" altLang="en-US" sz="1400" dirty="0">
                <a:ea typeface="맑은 고딕" panose="020B0503020000020004" pitchFamily="50" charset="-127"/>
              </a:rPr>
              <a:t>대한민국</a:t>
            </a:r>
            <a:r>
              <a:rPr lang="en-US" altLang="ko-KR" sz="1400" dirty="0">
                <a:ea typeface="맑은 고딕" panose="020B0503020000020004" pitchFamily="50" charset="-127"/>
              </a:rPr>
              <a:t>%');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1124744"/>
            <a:ext cx="80648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IN, NOT IN</a:t>
            </a:r>
          </a:p>
          <a:p>
            <a:pPr lvl="1"/>
            <a:r>
              <a:rPr kumimoji="0" lang="en-US" altLang="ko-KR" sz="1400" dirty="0">
                <a:latin typeface="+mn-lt"/>
                <a:ea typeface="+mn-ea"/>
              </a:rPr>
              <a:t>IN </a:t>
            </a:r>
            <a:r>
              <a:rPr kumimoji="0" lang="ko-KR" altLang="en-US" sz="1400" dirty="0">
                <a:latin typeface="+mn-lt"/>
                <a:ea typeface="+mn-ea"/>
              </a:rPr>
              <a:t>연산자는 </a:t>
            </a:r>
            <a:r>
              <a:rPr kumimoji="0" lang="ko-KR" altLang="en-US" sz="1400" dirty="0" err="1">
                <a:latin typeface="+mn-lt"/>
                <a:ea typeface="+mn-ea"/>
              </a:rPr>
              <a:t>주질의</a:t>
            </a:r>
            <a:r>
              <a:rPr kumimoji="0" lang="ko-KR" altLang="en-US" sz="1400" dirty="0">
                <a:latin typeface="+mn-lt"/>
                <a:ea typeface="+mn-ea"/>
              </a:rPr>
              <a:t> 속성 값이 부속질의에서 제공한 결과 집합에 있는지 확인하는 역할을 함</a:t>
            </a:r>
            <a:endParaRPr kumimoji="0" lang="en-US" altLang="ko-KR" sz="1400" dirty="0">
              <a:latin typeface="+mn-lt"/>
              <a:ea typeface="+mn-ea"/>
            </a:endParaRPr>
          </a:p>
          <a:p>
            <a:pPr lvl="1"/>
            <a:r>
              <a:rPr kumimoji="0" lang="en-US" altLang="ko-KR" sz="1400" dirty="0">
                <a:latin typeface="+mn-lt"/>
                <a:ea typeface="+mn-ea"/>
              </a:rPr>
              <a:t>IN </a:t>
            </a:r>
            <a:r>
              <a:rPr kumimoji="0" lang="ko-KR" altLang="en-US" sz="1400" dirty="0">
                <a:latin typeface="+mn-lt"/>
                <a:ea typeface="+mn-ea"/>
              </a:rPr>
              <a:t>연산자는 부속질의의 결과 다중 행을 가질 수 있음</a:t>
            </a:r>
            <a:endParaRPr kumimoji="0" lang="en-US" altLang="ko-KR" sz="1400" dirty="0">
              <a:latin typeface="+mn-lt"/>
              <a:ea typeface="+mn-ea"/>
            </a:endParaRPr>
          </a:p>
          <a:p>
            <a:pPr lvl="1"/>
            <a:r>
              <a:rPr kumimoji="0" lang="ko-KR" altLang="en-US" sz="1400" dirty="0" err="1">
                <a:latin typeface="+mn-lt"/>
                <a:ea typeface="+mn-ea"/>
              </a:rPr>
              <a:t>주질의는</a:t>
            </a:r>
            <a:r>
              <a:rPr kumimoji="0" lang="ko-KR" altLang="en-US" sz="1400" dirty="0">
                <a:latin typeface="+mn-lt"/>
                <a:ea typeface="+mn-ea"/>
              </a:rPr>
              <a:t> </a:t>
            </a:r>
            <a:r>
              <a:rPr kumimoji="0" lang="en-US" altLang="ko-KR" sz="1400" dirty="0">
                <a:latin typeface="+mn-lt"/>
                <a:ea typeface="+mn-ea"/>
              </a:rPr>
              <a:t>WHERE </a:t>
            </a:r>
            <a:r>
              <a:rPr kumimoji="0" lang="ko-KR" altLang="en-US" sz="1400" dirty="0">
                <a:latin typeface="+mn-lt"/>
                <a:ea typeface="+mn-ea"/>
              </a:rPr>
              <a:t>절에 사용되는 속성 값을 부속질의의 결과 집합과 비교해 하나라도 있으면 참이 됨</a:t>
            </a:r>
            <a:endParaRPr kumimoji="0" lang="en-US" altLang="ko-KR" sz="1400" dirty="0">
              <a:latin typeface="+mn-lt"/>
              <a:ea typeface="+mn-ea"/>
            </a:endParaRPr>
          </a:p>
          <a:p>
            <a:pPr lvl="1"/>
            <a:r>
              <a:rPr kumimoji="0" lang="en-US" altLang="ko-KR" sz="1400" dirty="0">
                <a:latin typeface="+mn-lt"/>
                <a:ea typeface="+mn-ea"/>
              </a:rPr>
              <a:t>NOT IN</a:t>
            </a:r>
            <a:r>
              <a:rPr kumimoji="0" lang="ko-KR" altLang="en-US" sz="1400" dirty="0">
                <a:latin typeface="+mn-lt"/>
                <a:ea typeface="+mn-ea"/>
              </a:rPr>
              <a:t>은 이와 반대로 값이 존재하지 않으면 참이 됨</a:t>
            </a:r>
            <a:endParaRPr kumimoji="0" lang="en-US" altLang="ko-KR" sz="1400" dirty="0">
              <a:latin typeface="+mn-lt"/>
              <a:ea typeface="+mn-ea"/>
            </a:endParaRPr>
          </a:p>
          <a:p>
            <a:pPr lvl="1"/>
            <a:endParaRPr kumimoji="0" lang="en-US" altLang="ko-KR" sz="1400" dirty="0">
              <a:latin typeface="+mn-lt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5373216"/>
            <a:ext cx="700019" cy="55664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0722C1-D79A-0F04-8922-7F9DF8506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108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중첩질의 </a:t>
            </a:r>
            <a:r>
              <a:rPr lang="en-US" altLang="ko-KR" dirty="0"/>
              <a:t>– WHERE </a:t>
            </a:r>
            <a:r>
              <a:rPr lang="ko-KR" altLang="en-US" dirty="0"/>
              <a:t>부속질의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ALL, SOME(ANY)</a:t>
            </a:r>
          </a:p>
          <a:p>
            <a:pPr lvl="1"/>
            <a:r>
              <a:rPr lang="en-US" altLang="ko-KR" sz="1400" dirty="0">
                <a:latin typeface="+mn-lt"/>
                <a:ea typeface="+mn-ea"/>
              </a:rPr>
              <a:t>ALL</a:t>
            </a:r>
            <a:r>
              <a:rPr lang="ko-KR" altLang="en-US" sz="1400" dirty="0">
                <a:latin typeface="+mn-lt"/>
                <a:ea typeface="+mn-ea"/>
              </a:rPr>
              <a:t>은 모두</a:t>
            </a:r>
            <a:r>
              <a:rPr lang="en-US" altLang="ko-KR" sz="1400" dirty="0">
                <a:latin typeface="+mn-lt"/>
                <a:ea typeface="+mn-ea"/>
              </a:rPr>
              <a:t>, SOME(ANY)</a:t>
            </a:r>
            <a:r>
              <a:rPr lang="ko-KR" altLang="en-US" sz="1400" dirty="0">
                <a:latin typeface="+mn-lt"/>
                <a:ea typeface="+mn-ea"/>
              </a:rPr>
              <a:t>은 어떠한</a:t>
            </a:r>
            <a:r>
              <a:rPr lang="en-US" altLang="ko-KR" sz="1400" dirty="0">
                <a:latin typeface="+mn-lt"/>
                <a:ea typeface="+mn-ea"/>
              </a:rPr>
              <a:t>(</a:t>
            </a:r>
            <a:r>
              <a:rPr lang="ko-KR" altLang="en-US" sz="1400" dirty="0">
                <a:latin typeface="+mn-lt"/>
                <a:ea typeface="+mn-ea"/>
              </a:rPr>
              <a:t>최소한 하나라도</a:t>
            </a:r>
            <a:r>
              <a:rPr lang="en-US" altLang="ko-KR" sz="1400" dirty="0">
                <a:latin typeface="+mn-lt"/>
                <a:ea typeface="+mn-ea"/>
              </a:rPr>
              <a:t>)</a:t>
            </a:r>
            <a:r>
              <a:rPr lang="ko-KR" altLang="en-US" sz="1400" dirty="0">
                <a:latin typeface="+mn-lt"/>
                <a:ea typeface="+mn-ea"/>
              </a:rPr>
              <a:t>이라는 의미</a:t>
            </a:r>
            <a:endParaRPr lang="en-US" altLang="ko-KR" sz="1400" dirty="0">
              <a:latin typeface="+mn-lt"/>
              <a:ea typeface="+mn-ea"/>
            </a:endParaRPr>
          </a:p>
          <a:p>
            <a:pPr lvl="1"/>
            <a:r>
              <a:rPr lang="ko-KR" altLang="en-US" sz="1400" dirty="0">
                <a:latin typeface="+mn-lt"/>
                <a:ea typeface="+mn-ea"/>
              </a:rPr>
              <a:t>구문 구조</a:t>
            </a:r>
            <a:endParaRPr lang="en-US" altLang="ko-KR" sz="1400" dirty="0">
              <a:latin typeface="+mn-lt"/>
              <a:ea typeface="+mn-ea"/>
            </a:endParaRPr>
          </a:p>
          <a:p>
            <a:pPr marL="714375" indent="-714375">
              <a:buNone/>
            </a:pP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	</a:t>
            </a:r>
            <a:endParaRPr lang="en-US" altLang="ko-KR" sz="1400" b="0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827339" y="3509720"/>
          <a:ext cx="7486872" cy="96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6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4-18  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 고객이 주문한 도서의 최고 금액보다 더 비싼 도서를 구입한 주문의 주문번호와 금액을 보이시오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020504" y="4275673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 	</a:t>
            </a:r>
            <a:r>
              <a:rPr lang="en-US" altLang="ko-KR" sz="1400" dirty="0" err="1">
                <a:ea typeface="맑은 고딕" panose="020B0503020000020004" pitchFamily="50" charset="-127"/>
              </a:rPr>
              <a:t>orderid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 	Orders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	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r>
              <a:rPr lang="en-US" altLang="ko-KR" sz="1400" dirty="0">
                <a:ea typeface="맑은 고딕" panose="020B0503020000020004" pitchFamily="50" charset="-127"/>
              </a:rPr>
              <a:t> &gt; ALL (SELECT  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pPr marL="2238375"/>
            <a:r>
              <a:rPr lang="en-US" altLang="ko-KR" sz="1400" dirty="0">
                <a:ea typeface="맑은 고딕" panose="020B0503020000020004" pitchFamily="50" charset="-127"/>
              </a:rPr>
              <a:t> FROM   Orders</a:t>
            </a:r>
          </a:p>
          <a:p>
            <a:pPr marL="2238375"/>
            <a:r>
              <a:rPr lang="en-US" altLang="ko-KR" sz="1400" dirty="0">
                <a:ea typeface="맑은 고딕" panose="020B0503020000020004" pitchFamily="50" charset="-127"/>
              </a:rPr>
              <a:t> WHERE 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='3');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4864"/>
            <a:ext cx="7200800" cy="8681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320" y="4365104"/>
            <a:ext cx="1432096" cy="78162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A4BC6-A30F-25E6-868E-AACE3BF5C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109</a:t>
            </a:fld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1320B86-8860-4BF5-8F39-E46F6ECD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DF545C-C745-447E-9E83-F5426B086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80BC8-A5FA-46FE-AF32-F610884E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018"/>
            <a:ext cx="9144000" cy="56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655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중첩질의 </a:t>
            </a:r>
            <a:r>
              <a:rPr lang="en-US" altLang="ko-KR" dirty="0"/>
              <a:t>– WHERE </a:t>
            </a:r>
            <a:r>
              <a:rPr lang="ko-KR" altLang="en-US" dirty="0"/>
              <a:t>부속질의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buChar char="v"/>
            </a:pP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EXISTS, NOT EXISTS</a:t>
            </a:r>
          </a:p>
          <a:p>
            <a:pPr lvl="1"/>
            <a:r>
              <a:rPr lang="ko-KR" altLang="en-US" sz="1400" dirty="0">
                <a:latin typeface="+mn-lt"/>
                <a:ea typeface="+mn-ea"/>
              </a:rPr>
              <a:t>데이터의 존재 유무를 확인하는 연산자</a:t>
            </a:r>
            <a:endParaRPr lang="en-US" altLang="ko-KR" sz="1400" dirty="0">
              <a:latin typeface="+mn-lt"/>
              <a:ea typeface="+mn-ea"/>
            </a:endParaRPr>
          </a:p>
          <a:p>
            <a:pPr lvl="1"/>
            <a:r>
              <a:rPr lang="ko-KR" altLang="en-US" sz="1400" dirty="0" err="1">
                <a:latin typeface="+mn-lt"/>
                <a:ea typeface="+mn-ea"/>
              </a:rPr>
              <a:t>주질의에서</a:t>
            </a:r>
            <a:r>
              <a:rPr lang="ko-KR" altLang="en-US" sz="1400" dirty="0">
                <a:latin typeface="+mn-lt"/>
                <a:ea typeface="+mn-ea"/>
              </a:rPr>
              <a:t> 부속질의로 제공된 속성의 값을 가지고 부속질의에 조건을 만족하여 값이 존재하면 참이 되고</a:t>
            </a:r>
            <a:r>
              <a:rPr lang="en-US" altLang="ko-KR" sz="1400" dirty="0">
                <a:latin typeface="+mn-lt"/>
                <a:ea typeface="+mn-ea"/>
              </a:rPr>
              <a:t>, </a:t>
            </a:r>
            <a:r>
              <a:rPr lang="ko-KR" altLang="en-US" sz="1400" dirty="0" err="1">
                <a:latin typeface="+mn-lt"/>
                <a:ea typeface="+mn-ea"/>
              </a:rPr>
              <a:t>주질의는</a:t>
            </a:r>
            <a:r>
              <a:rPr lang="ko-KR" altLang="en-US" sz="1400" dirty="0">
                <a:latin typeface="+mn-lt"/>
                <a:ea typeface="+mn-ea"/>
              </a:rPr>
              <a:t> 해당 행의 데이터를 출력함</a:t>
            </a:r>
            <a:endParaRPr lang="en-US" altLang="ko-KR" sz="1400" dirty="0">
              <a:latin typeface="+mn-lt"/>
              <a:ea typeface="+mn-ea"/>
            </a:endParaRPr>
          </a:p>
          <a:p>
            <a:pPr lvl="1"/>
            <a:r>
              <a:rPr lang="en-US" altLang="ko-KR" sz="1400" dirty="0">
                <a:latin typeface="+mn-lt"/>
                <a:ea typeface="+mn-ea"/>
              </a:rPr>
              <a:t>NOT EXIST</a:t>
            </a:r>
            <a:r>
              <a:rPr lang="ko-KR" altLang="en-US" sz="1400" dirty="0">
                <a:latin typeface="+mn-lt"/>
                <a:ea typeface="+mn-ea"/>
              </a:rPr>
              <a:t>의 경우 이와 반대로 동작함</a:t>
            </a:r>
            <a:endParaRPr lang="en-US" altLang="ko-KR" sz="1400" dirty="0">
              <a:latin typeface="+mn-lt"/>
              <a:ea typeface="+mn-ea"/>
            </a:endParaRPr>
          </a:p>
          <a:p>
            <a:pPr lvl="1"/>
            <a:r>
              <a:rPr lang="ko-KR" altLang="en-US" sz="1400" dirty="0">
                <a:latin typeface="+mn-lt"/>
                <a:ea typeface="+mn-ea"/>
              </a:rPr>
              <a:t>구문 구조</a:t>
            </a:r>
            <a:br>
              <a:rPr lang="en-US" altLang="ko-KR" sz="1400" dirty="0">
                <a:latin typeface="+mn-lt"/>
                <a:ea typeface="+mn-ea"/>
              </a:rPr>
            </a:br>
            <a:endParaRPr lang="en-US" altLang="ko-KR" sz="1400" dirty="0">
              <a:latin typeface="+mn-lt"/>
              <a:ea typeface="+mn-ea"/>
            </a:endParaRPr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850850" y="3893981"/>
          <a:ext cx="7486872" cy="96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6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4-19  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EXISTS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연산자로 대한민국에 거주하는 고객에게 판매한 도서의 총 판매액을 구하시오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004081" y="4659934"/>
            <a:ext cx="72403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 	SUM(</a:t>
            </a:r>
            <a:r>
              <a:rPr lang="en-US" altLang="ko-KR" sz="1400" dirty="0" err="1">
                <a:ea typeface="맑은 고딕" panose="020B0503020000020004" pitchFamily="50" charset="-127"/>
              </a:rPr>
              <a:t>saleprice</a:t>
            </a:r>
            <a:r>
              <a:rPr lang="en-US" altLang="ko-KR" sz="1400" dirty="0">
                <a:ea typeface="맑은 고딕" panose="020B0503020000020004" pitchFamily="50" charset="-127"/>
              </a:rPr>
              <a:t>) ‘total’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 	Orders </a:t>
            </a:r>
            <a:r>
              <a:rPr lang="en-US" altLang="ko-KR" sz="1400" dirty="0" err="1">
                <a:ea typeface="맑은 고딕" panose="020B0503020000020004" pitchFamily="50" charset="-127"/>
              </a:rPr>
              <a:t>od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	EXISTS (SELECT   *</a:t>
            </a:r>
          </a:p>
          <a:p>
            <a:pPr marL="1524000"/>
            <a:r>
              <a:rPr lang="en-US" altLang="ko-KR" sz="1400" dirty="0">
                <a:ea typeface="맑은 고딕" panose="020B0503020000020004" pitchFamily="50" charset="-127"/>
              </a:rPr>
              <a:t> FROM    Customer </a:t>
            </a:r>
            <a:r>
              <a:rPr lang="en-US" altLang="ko-KR" sz="1400" dirty="0" err="1">
                <a:ea typeface="맑은 고딕" panose="020B0503020000020004" pitchFamily="50" charset="-127"/>
              </a:rPr>
              <a:t>cs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pPr marL="1524000"/>
            <a:r>
              <a:rPr lang="en-US" altLang="ko-KR" sz="1400" dirty="0">
                <a:ea typeface="맑은 고딕" panose="020B0503020000020004" pitchFamily="50" charset="-127"/>
              </a:rPr>
              <a:t> WHERE   address LIKE '%</a:t>
            </a:r>
            <a:r>
              <a:rPr lang="ko-KR" altLang="en-US" sz="1400" dirty="0">
                <a:ea typeface="맑은 고딕" panose="020B0503020000020004" pitchFamily="50" charset="-127"/>
              </a:rPr>
              <a:t>대한민국</a:t>
            </a:r>
            <a:r>
              <a:rPr lang="en-US" altLang="ko-KR" sz="1400" dirty="0">
                <a:ea typeface="맑은 고딕" panose="020B0503020000020004" pitchFamily="50" charset="-127"/>
              </a:rPr>
              <a:t>%' AND </a:t>
            </a:r>
            <a:r>
              <a:rPr lang="en-US" altLang="ko-KR" sz="1400" dirty="0" err="1">
                <a:ea typeface="맑은 고딕" panose="020B0503020000020004" pitchFamily="50" charset="-127"/>
              </a:rPr>
              <a:t>cs.custid</a:t>
            </a:r>
            <a:r>
              <a:rPr lang="en-US" altLang="ko-KR" sz="1400" dirty="0">
                <a:ea typeface="맑은 고딕" panose="020B0503020000020004" pitchFamily="50" charset="-127"/>
              </a:rPr>
              <a:t>=</a:t>
            </a:r>
            <a:r>
              <a:rPr lang="en-US" altLang="ko-KR" sz="1400" dirty="0" err="1">
                <a:ea typeface="맑은 고딕" panose="020B0503020000020004" pitchFamily="50" charset="-127"/>
              </a:rPr>
              <a:t>od.custid</a:t>
            </a:r>
            <a:r>
              <a:rPr lang="en-US" altLang="ko-KR" sz="1400" dirty="0">
                <a:ea typeface="맑은 고딕" panose="020B0503020000020004" pitchFamily="50" charset="-127"/>
              </a:rPr>
              <a:t>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96951"/>
            <a:ext cx="7200800" cy="5360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76" y="5877272"/>
            <a:ext cx="595312" cy="50958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128D0-9516-3D20-307A-0D06543FB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110</a:t>
            </a:fld>
            <a:endParaRPr lang="ko-KR" alt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111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07</a:t>
            </a:r>
            <a:br>
              <a:rPr kumimoji="0" lang="en-US" altLang="ko-KR" sz="4000" b="1" dirty="0">
                <a:solidFill>
                  <a:srgbClr val="215968"/>
                </a:solidFill>
              </a:rPr>
            </a:br>
            <a:br>
              <a:rPr kumimoji="0" lang="en-US" altLang="ko-KR" sz="800" dirty="0"/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주식 데이터 부속 질의</a:t>
            </a:r>
          </a:p>
        </p:txBody>
      </p:sp>
    </p:spTree>
    <p:extLst>
      <p:ext uri="{BB962C8B-B14F-4D97-AF65-F5344CB8AC3E}">
        <p14:creationId xmlns:p14="http://schemas.microsoft.com/office/powerpoint/2010/main" val="34078899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0165E-8A81-456C-8B5F-863D5322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B19494-4348-4815-9B0D-E966CA60A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112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70441E-C5D0-4CC1-A546-8D398C7C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11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473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B96924B-A12E-45F5-B92C-32F37F9B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테이블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A65D5C-6FF7-4B90-9C3D-D6CE525CE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113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E505E64-BD38-45EE-8CB5-9D209125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41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818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359B1-007B-457A-816C-3867AD13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A23564-5FA9-45A1-8FA5-CC0DF123C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DFBF9-E151-4326-BD47-78DF36C9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43" y="980728"/>
            <a:ext cx="9144000" cy="39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474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9231C-D8D4-491B-83C6-DF7131A2E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테이블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326124-8F78-427A-B854-1602C75A8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115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2E770E1-397C-4DB2-9234-4517D380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136310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1907719-553F-4FA8-9D87-2644F158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872"/>
            <a:ext cx="9144000" cy="31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918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14E97-6771-4221-8E63-2C645B0C0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서브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6BF85-62CD-46FE-8370-64CE8A0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96D42-537A-45AF-8FAE-F2A33651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708199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E06608F-96E5-4E5B-B58C-48121B6E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0935"/>
            <a:ext cx="9144000" cy="389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1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7A91E-3C50-42CA-B445-23742ACD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서브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C6B29B-E31C-42A7-89FE-0C58D8ACF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117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28293EA-19FC-4C4D-8513-69822C98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339"/>
            <a:ext cx="9144000" cy="40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130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22DF-5EB2-4696-A2BD-FF82BB13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서브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56FF0D-D4DD-451C-8F94-E4E574B18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118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0ECFAE-7E32-4D78-90C2-653A5756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28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0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9033E-CEA4-4146-ADE0-3AE829EC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서브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17065B-8142-46E9-BD03-FDC667B77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119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8235C6F-0F62-4932-A40E-A0EAE87E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866"/>
            <a:ext cx="9144000" cy="49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2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63FBD-2F7F-4B27-8706-844FC94E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5C0785-B61A-474E-883D-A7B0BF654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4FE023-D5A8-4E7D-AB27-E9C7D160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754"/>
            <a:ext cx="7956376" cy="550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410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7824D-4447-4696-8642-D2CCC900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서브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36D1E5-E166-420A-A0C5-BDF818621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120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45F0868-EBCD-494B-8E08-ACE5B6A1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2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695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E7D8A-AA55-434A-B519-983A1DEC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단독 서브 쿼리와 상관 서브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224623-5F75-4BB7-8100-3B988C9B3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121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5926C16-AB92-40EA-9226-BD2732C9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204458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D938875-2AAE-4F81-AA58-1FF42AF8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235535"/>
            <a:ext cx="9144000" cy="31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22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01597-CF33-49DF-AD95-4A249AC3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단독 서브 쿼리와 상관 서브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D70E24-0378-483F-91F2-EA85E4627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122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D8A0B5D-0093-4D09-B1C6-E172BD69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8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872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D6772-3F8E-40DB-B442-F99DCEBF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/>
              <a:t>절 서브 쿼리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E0DD0E-8B5E-4A9E-94BB-7D0828B83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123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007FA50-5845-4176-B6D5-2D0BC868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980728"/>
            <a:ext cx="6408712" cy="86863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64FBBB4-A749-4AB0-A121-F2E689B72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7"/>
          <a:stretch/>
        </p:blipFill>
        <p:spPr>
          <a:xfrm>
            <a:off x="40914" y="2060848"/>
            <a:ext cx="5940152" cy="417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7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5689F-6A3E-45CD-81A0-FA2A8646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인라인 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B7DB2B-E5B8-494F-B99C-3D22D242A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124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FFE9A84-F3D2-4E6B-B874-D2B33C21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7" y="1052736"/>
            <a:ext cx="7920880" cy="161889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C9CF5D-8EDA-4FF2-8DF2-B931B3AC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702859"/>
            <a:ext cx="9144000" cy="39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61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4A031-C519-4D26-8057-9A897F18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72280-8F85-478D-A3A7-ACC216868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125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B8BBB62-2764-45B6-9F29-47C3479A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484784"/>
            <a:ext cx="9144000" cy="3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29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4274D-3266-4D86-86C2-FF1D3CF3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567E13-4BFC-4FF3-AADE-D25A8B212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126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AF7F482-987C-46ED-900E-4B09D022C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274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916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D7A79-D950-4B12-9C35-02F91639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970EEA-79DA-464A-8C46-9CE6B4E2B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127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C059CD9-AD49-45F5-9B54-AFDD1879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" y="1052736"/>
            <a:ext cx="9144000" cy="24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149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128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08</a:t>
            </a:r>
            <a:r>
              <a:rPr kumimoji="0" lang="en-US" altLang="ko-KR" sz="4000" b="1" dirty="0">
                <a:solidFill>
                  <a:srgbClr val="215968"/>
                </a:solidFill>
              </a:rPr>
              <a:t> </a:t>
            </a:r>
            <a:r>
              <a:rPr kumimoji="0" lang="ko-KR" altLang="en-US" sz="4000" b="1" dirty="0">
                <a:solidFill>
                  <a:srgbClr val="215968"/>
                </a:solidFill>
              </a:rPr>
              <a:t>테이블 수정</a:t>
            </a:r>
            <a:endParaRPr kumimoji="0" lang="ko-KR" altLang="en-US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88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테이블 구성</a:t>
            </a:r>
            <a:r>
              <a:rPr lang="en-US" altLang="ko-KR" dirty="0"/>
              <a:t>, </a:t>
            </a:r>
            <a:r>
              <a:rPr lang="ko-KR" altLang="en-US" dirty="0"/>
              <a:t>속성과 속성에 관한 제약 정의</a:t>
            </a:r>
            <a:r>
              <a:rPr lang="en-US" altLang="ko-KR" dirty="0"/>
              <a:t>, </a:t>
            </a:r>
            <a:r>
              <a:rPr lang="ko-KR" altLang="en-US" dirty="0" err="1"/>
              <a:t>기본키</a:t>
            </a:r>
            <a:r>
              <a:rPr lang="ko-KR" altLang="en-US" dirty="0"/>
              <a:t> 및 </a:t>
            </a:r>
            <a:r>
              <a:rPr lang="ko-KR" altLang="en-US" dirty="0" err="1"/>
              <a:t>외래키를</a:t>
            </a:r>
            <a:r>
              <a:rPr lang="ko-KR" altLang="en-US" dirty="0"/>
              <a:t> 정의하는 명령</a:t>
            </a:r>
            <a:endParaRPr lang="en-US" altLang="ko-KR" dirty="0"/>
          </a:p>
          <a:p>
            <a:r>
              <a:rPr lang="en-US" altLang="ko-KR" dirty="0"/>
              <a:t>PRIMARY KEY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기본키를</a:t>
            </a:r>
            <a:r>
              <a:rPr lang="ko-KR" altLang="en-US" dirty="0"/>
              <a:t> 정할 때 사용</a:t>
            </a:r>
            <a:endParaRPr lang="en-US" altLang="ko-KR" dirty="0"/>
          </a:p>
          <a:p>
            <a:r>
              <a:rPr lang="en-US" altLang="ko-KR" dirty="0"/>
              <a:t>FOREIGN KEY : </a:t>
            </a:r>
            <a:r>
              <a:rPr lang="ko-KR" altLang="en-US" dirty="0" err="1"/>
              <a:t>외래키를</a:t>
            </a:r>
            <a:r>
              <a:rPr lang="ko-KR" altLang="en-US" dirty="0"/>
              <a:t> 지정할 때 사용</a:t>
            </a:r>
            <a:endParaRPr lang="en-US" altLang="ko-KR" dirty="0"/>
          </a:p>
          <a:p>
            <a:r>
              <a:rPr lang="en-US" altLang="ko-KR" dirty="0"/>
              <a:t>ON UPDATE</a:t>
            </a:r>
            <a:r>
              <a:rPr lang="ko-KR" altLang="en-US" dirty="0"/>
              <a:t>와 </a:t>
            </a:r>
            <a:r>
              <a:rPr lang="en-US" altLang="ko-KR" dirty="0"/>
              <a:t>ON DELETE : </a:t>
            </a:r>
            <a:r>
              <a:rPr lang="ko-KR" altLang="en-US" dirty="0" err="1"/>
              <a:t>외래키</a:t>
            </a:r>
            <a:r>
              <a:rPr lang="ko-KR" altLang="en-US" dirty="0"/>
              <a:t> 속성의 수정과 </a:t>
            </a:r>
            <a:r>
              <a:rPr lang="ko-KR" altLang="en-US" dirty="0" err="1"/>
              <a:t>투플</a:t>
            </a:r>
            <a:r>
              <a:rPr lang="ko-KR" altLang="en-US" dirty="0"/>
              <a:t> 삭제 시 동작을 나타냄</a:t>
            </a:r>
            <a:endParaRPr lang="en-US" altLang="ko-KR" dirty="0"/>
          </a:p>
          <a:p>
            <a:endParaRPr lang="en-US" altLang="ko-KR" sz="1050" dirty="0"/>
          </a:p>
          <a:p>
            <a:r>
              <a:rPr lang="en-US" altLang="ko-KR" dirty="0"/>
              <a:t>CREATE </a:t>
            </a:r>
            <a:r>
              <a:rPr lang="ko-KR" altLang="en-US" dirty="0"/>
              <a:t>문의 기본 문법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1884" y="3284984"/>
            <a:ext cx="6756176" cy="26642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CREATE TABLE </a:t>
            </a:r>
            <a:r>
              <a:rPr lang="ko-KR" altLang="en-US" sz="1200" dirty="0">
                <a:latin typeface="+mn-ea"/>
                <a:ea typeface="+mn-ea"/>
              </a:rPr>
              <a:t>테이블이름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 ( { </a:t>
            </a:r>
            <a:r>
              <a:rPr lang="ko-KR" altLang="en-US" sz="1200" dirty="0">
                <a:latin typeface="+mn-ea"/>
                <a:ea typeface="+mn-ea"/>
              </a:rPr>
              <a:t>속성이름 데이터타입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     [NOT NULL | UNIQUE | DEFAULT </a:t>
            </a:r>
            <a:r>
              <a:rPr lang="ko-KR" altLang="en-US" sz="1200" dirty="0">
                <a:latin typeface="+mn-ea"/>
                <a:ea typeface="+mn-ea"/>
              </a:rPr>
              <a:t>기본값</a:t>
            </a:r>
            <a:r>
              <a:rPr lang="en-US" altLang="ko-KR" sz="1200" dirty="0">
                <a:latin typeface="+mn-ea"/>
                <a:ea typeface="+mn-ea"/>
              </a:rPr>
              <a:t> | CHECK </a:t>
            </a:r>
            <a:r>
              <a:rPr lang="ko-KR" altLang="en-US" sz="1200" dirty="0">
                <a:latin typeface="+mn-ea"/>
                <a:ea typeface="+mn-ea"/>
              </a:rPr>
              <a:t>체크조건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    }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     [PRIMARY KEY 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들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     {[FOREIGN KEY </a:t>
            </a:r>
            <a:r>
              <a:rPr lang="ko-KR" altLang="en-US" sz="1200" dirty="0">
                <a:latin typeface="+mn-ea"/>
                <a:ea typeface="+mn-ea"/>
              </a:rPr>
              <a:t>속성이름 </a:t>
            </a:r>
            <a:r>
              <a:rPr lang="en-US" altLang="ko-KR" sz="1200" dirty="0">
                <a:latin typeface="+mn-ea"/>
                <a:ea typeface="+mn-ea"/>
              </a:rPr>
              <a:t>REFERENCES </a:t>
            </a:r>
            <a:r>
              <a:rPr lang="ko-KR" altLang="en-US" sz="1200" dirty="0">
                <a:latin typeface="+mn-ea"/>
                <a:ea typeface="+mn-ea"/>
              </a:rPr>
              <a:t>테이블이름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 	 [ON DELETE [CASCADE┃SET NULL]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     }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 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95F170-3AE7-EC37-A0FC-FD3AF4009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129</a:t>
            </a:fld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26B75-DF1E-4CAE-83DA-E1F78585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212C47-AF85-471D-81C4-34FFFB8E4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ECA9F7-EE71-410E-91B1-2CF90E6D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4972"/>
            <a:ext cx="9144000" cy="43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62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764043" y="980728"/>
          <a:ext cx="7652617" cy="483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911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3-34  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다음과 같은 속성을 가진 </a:t>
                      </a:r>
                      <a:r>
                        <a:rPr lang="en-US" altLang="ko-KR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NewBook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테이블을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생성하시오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정수형은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INTEGER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사용하며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문자형은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가변형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문자타입인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VARCHAR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사용한다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bookid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도서번호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)-INTEGER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bookname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도서이름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)-VARCHAR(20)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publisher(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)-VARCHAR(20)</a:t>
                      </a:r>
                    </a:p>
                    <a:p>
                      <a:pPr marL="285750" indent="-285750" latinLnBrk="1">
                        <a:lnSpc>
                          <a:spcPts val="21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price(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)-INTEGER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/>
                        <a:t>CREATE TABLE	</a:t>
                      </a:r>
                      <a:r>
                        <a:rPr lang="en-US" altLang="ko-KR" sz="1400" b="0" dirty="0" err="1"/>
                        <a:t>NewBook</a:t>
                      </a:r>
                      <a:r>
                        <a:rPr lang="en-US" altLang="ko-KR" sz="1400" b="0" dirty="0"/>
                        <a:t> (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/>
                        <a:t>  </a:t>
                      </a:r>
                      <a:r>
                        <a:rPr lang="en-US" altLang="ko-KR" sz="1400" b="0" dirty="0" err="1"/>
                        <a:t>bookid</a:t>
                      </a:r>
                      <a:r>
                        <a:rPr lang="en-US" altLang="ko-KR" sz="1400" b="0" dirty="0"/>
                        <a:t>		INTEGER,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/>
                        <a:t>  </a:t>
                      </a:r>
                      <a:r>
                        <a:rPr lang="en-US" altLang="ko-KR" sz="1400" b="0" dirty="0" err="1"/>
                        <a:t>bookname</a:t>
                      </a:r>
                      <a:r>
                        <a:rPr lang="en-US" altLang="ko-KR" sz="1400" b="0" dirty="0"/>
                        <a:t>	VARCHAR(20),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/>
                        <a:t>  publisher		VARCHAR(20),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dirty="0"/>
                        <a:t>  price		INTEGER);</a:t>
                      </a:r>
                      <a:endParaRPr lang="ko-KR" altLang="en-US" sz="1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233">
                <a:tc>
                  <a:txBody>
                    <a:bodyPr/>
                    <a:lstStyle/>
                    <a:p>
                      <a:endParaRPr lang="ko-KR" altLang="en-US" sz="1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99592" y="4998849"/>
            <a:ext cx="51125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CREATE TABLE </a:t>
            </a:r>
            <a:r>
              <a:rPr lang="en-US" altLang="ko-KR" sz="1200" dirty="0" err="1">
                <a:ea typeface="맑은 고딕" panose="020B0503020000020004" pitchFamily="50" charset="-127"/>
              </a:rPr>
              <a:t>NewBook</a:t>
            </a:r>
            <a:r>
              <a:rPr lang="en-US" altLang="ko-KR" sz="1200" dirty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200" dirty="0">
                <a:ea typeface="맑은 고딕" panose="020B0503020000020004" pitchFamily="50" charset="-127"/>
              </a:rPr>
              <a:t> 	  INTEGER,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200" dirty="0">
                <a:ea typeface="맑은 고딕" panose="020B0503020000020004" pitchFamily="50" charset="-127"/>
              </a:rPr>
              <a:t>	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publisher 	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price 	  INTEGER,  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a typeface="맑은 고딕" panose="020B0503020000020004" pitchFamily="50" charset="-127"/>
              </a:rPr>
              <a:t> PRIMARY KEY (</a:t>
            </a:r>
            <a:r>
              <a:rPr lang="en-US" altLang="ko-KR" sz="1200" b="1" dirty="0" err="1">
                <a:ea typeface="맑은 고딕" panose="020B0503020000020004" pitchFamily="50" charset="-127"/>
              </a:rPr>
              <a:t>bookid</a:t>
            </a:r>
            <a:r>
              <a:rPr lang="en-US" altLang="ko-KR" sz="1200" b="1" dirty="0">
                <a:ea typeface="맑은 고딕" panose="020B0503020000020004" pitchFamily="50" charset="-127"/>
              </a:rPr>
              <a:t>));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0149" y="552422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ea typeface="맑은 고딕" panose="020B0503020000020004" pitchFamily="50" charset="-127"/>
              </a:rPr>
              <a:t>=</a:t>
            </a:r>
            <a:endParaRPr lang="ko-KR" altLang="en-US" b="1" dirty="0"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9599" y="5091182"/>
            <a:ext cx="3384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CREATE TABLE </a:t>
            </a:r>
            <a:r>
              <a:rPr lang="en-US" altLang="ko-KR" sz="1200" dirty="0" err="1">
                <a:ea typeface="맑은 고딕" panose="020B0503020000020004" pitchFamily="50" charset="-127"/>
              </a:rPr>
              <a:t>NewBook</a:t>
            </a:r>
            <a:r>
              <a:rPr lang="en-US" altLang="ko-KR" sz="1200" dirty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200" dirty="0">
                <a:ea typeface="맑은 고딕" panose="020B0503020000020004" pitchFamily="50" charset="-127"/>
              </a:rPr>
              <a:t> 	 INTEGER 	</a:t>
            </a:r>
            <a:r>
              <a:rPr lang="en-US" altLang="ko-KR" sz="1200" b="1" dirty="0">
                <a:ea typeface="맑은 고딕" panose="020B0503020000020004" pitchFamily="50" charset="-127"/>
              </a:rPr>
              <a:t>PRIMARY KEY,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200" dirty="0">
                <a:ea typeface="맑은 고딕" panose="020B0503020000020004" pitchFamily="50" charset="-127"/>
              </a:rPr>
              <a:t>  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publisher 	  VARCHAR(20),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price 	  INTEGER);</a:t>
            </a:r>
            <a:endParaRPr lang="ko-KR" altLang="en-US" sz="1200" dirty="0"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6734" y="4633982"/>
            <a:ext cx="475252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※ </a:t>
            </a:r>
            <a:r>
              <a:rPr lang="ko-KR" altLang="en-US" sz="1400" b="1" dirty="0" err="1">
                <a:latin typeface="+mj-ea"/>
                <a:ea typeface="+mj-ea"/>
              </a:rPr>
              <a:t>기본키를</a:t>
            </a:r>
            <a:r>
              <a:rPr lang="ko-KR" altLang="en-US" sz="1400" b="1" dirty="0">
                <a:latin typeface="+mj-ea"/>
                <a:ea typeface="+mj-ea"/>
              </a:rPr>
              <a:t> 지정하고 싶다면 다음과 같이 생성한다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E075A7-0AF1-544B-B04A-DAC2E84E8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130</a:t>
            </a:fld>
            <a:endParaRPr lang="ko-KR" altLang="en-US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400" dirty="0"/>
              <a:t>※ </a:t>
            </a:r>
            <a:r>
              <a:rPr lang="en-US" altLang="ko-KR" sz="1400" dirty="0" err="1"/>
              <a:t>bookid</a:t>
            </a:r>
            <a:r>
              <a:rPr lang="en-US" altLang="ko-KR" sz="1400" dirty="0"/>
              <a:t> </a:t>
            </a:r>
            <a:r>
              <a:rPr lang="ko-KR" altLang="en-US" sz="1400" dirty="0"/>
              <a:t>속성이 없어서 두 개의 속성 </a:t>
            </a:r>
            <a:r>
              <a:rPr lang="en-US" altLang="ko-KR" sz="1400" dirty="0" err="1"/>
              <a:t>bookname</a:t>
            </a:r>
            <a:r>
              <a:rPr lang="en-US" altLang="ko-KR" sz="1400" dirty="0"/>
              <a:t>, publisher</a:t>
            </a:r>
            <a:r>
              <a:rPr lang="ko-KR" altLang="en-US" sz="1400" dirty="0"/>
              <a:t>가 기본키가 된다면 괄호를 사용하여  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</a:t>
            </a:r>
            <a:r>
              <a:rPr lang="ko-KR" altLang="en-US" sz="1400" dirty="0" err="1"/>
              <a:t>복합키를</a:t>
            </a:r>
            <a:r>
              <a:rPr lang="ko-KR" altLang="en-US" sz="1400" dirty="0"/>
              <a:t> 지정한다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※ </a:t>
            </a:r>
            <a:r>
              <a:rPr lang="en-US" altLang="ko-KR" sz="1400" dirty="0" err="1"/>
              <a:t>NewBook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테이블의 </a:t>
            </a:r>
            <a:r>
              <a:rPr lang="en-US" altLang="ko-KR" sz="1400" dirty="0"/>
              <a:t>CREATE </a:t>
            </a:r>
            <a:r>
              <a:rPr lang="ko-KR" altLang="en-US" sz="1400" dirty="0"/>
              <a:t>문에 좀 더 복잡한 제약사항을 추가한다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771021" y="1882433"/>
            <a:ext cx="4572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CREATE TABLE 	</a:t>
            </a:r>
            <a:r>
              <a:rPr lang="en-US" altLang="ko-KR" sz="1400" dirty="0" err="1">
                <a:ea typeface="맑은 고딕" panose="020B0503020000020004" pitchFamily="50" charset="-127"/>
              </a:rPr>
              <a:t>NewBook</a:t>
            </a:r>
            <a:r>
              <a:rPr lang="en-US" altLang="ko-KR" sz="1400" dirty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	VARCHAR(20),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publisher		VARCHAR(20),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price 		INTEGER,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</a:t>
            </a:r>
            <a:r>
              <a:rPr lang="en-US" altLang="ko-KR" sz="1400" b="1" dirty="0">
                <a:ea typeface="맑은 고딕" panose="020B0503020000020004" pitchFamily="50" charset="-127"/>
              </a:rPr>
              <a:t>PRIMARY KEY</a:t>
            </a:r>
            <a:r>
              <a:rPr lang="en-US" altLang="ko-KR" sz="1400" dirty="0">
                <a:ea typeface="맑은 고딕" panose="020B0503020000020004" pitchFamily="50" charset="-127"/>
              </a:rPr>
              <a:t>	(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, publisher));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789040"/>
            <a:ext cx="7488832" cy="648072"/>
          </a:xfrm>
          <a:prstGeom prst="roundRect">
            <a:avLst>
              <a:gd name="adj" fmla="val 931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100"/>
              </a:lnSpc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bookname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NULL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값을 가질 수 없고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publisher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는 같은 값이 있으면 안 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price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에 값이 입력되지 않을 경우 기본 값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10000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을 저장한다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또 가격은 최소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1,000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원 이상으로 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1021" y="4725144"/>
            <a:ext cx="676875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CREATE TABLE 	</a:t>
            </a:r>
            <a:r>
              <a:rPr lang="en-US" altLang="ko-KR" sz="1400" dirty="0" err="1">
                <a:ea typeface="맑은 고딕" panose="020B0503020000020004" pitchFamily="50" charset="-127"/>
              </a:rPr>
              <a:t>NewBook</a:t>
            </a:r>
            <a:r>
              <a:rPr lang="en-US" altLang="ko-KR" sz="1400" dirty="0">
                <a:ea typeface="맑은 고딕" panose="020B0503020000020004" pitchFamily="50" charset="-127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     	VARCHAR(20) 	</a:t>
            </a:r>
            <a:r>
              <a:rPr lang="en-US" altLang="ko-KR" sz="1400" b="1" dirty="0">
                <a:ea typeface="맑은 고딕" panose="020B0503020000020004" pitchFamily="50" charset="-127"/>
              </a:rPr>
              <a:t>NOT NULL,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publisher      	VARCHAR(20) 	</a:t>
            </a:r>
            <a:r>
              <a:rPr lang="en-US" altLang="ko-KR" sz="1400" b="1" dirty="0">
                <a:ea typeface="맑은 고딕" panose="020B0503020000020004" pitchFamily="50" charset="-127"/>
              </a:rPr>
              <a:t>UNIQUE,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price 	     	INTEGER 	</a:t>
            </a:r>
            <a:r>
              <a:rPr lang="en-US" altLang="ko-KR" sz="1400" b="1" dirty="0">
                <a:ea typeface="맑은 고딕" panose="020B0503020000020004" pitchFamily="50" charset="-127"/>
              </a:rPr>
              <a:t>DEFAULT 10000 </a:t>
            </a:r>
            <a:r>
              <a:rPr lang="en-US" altLang="ko-KR" sz="1400" dirty="0">
                <a:ea typeface="맑은 고딕" panose="020B0503020000020004" pitchFamily="50" charset="-127"/>
              </a:rPr>
              <a:t>CHECK(price &gt; 1000),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맑은 고딕" panose="020B0503020000020004" pitchFamily="50" charset="-127"/>
              </a:rPr>
              <a:t>  PRIMARY KEY 	(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, publisher));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630D2A-D368-0946-37BF-5FA63CDD9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735807" y="1268760"/>
          <a:ext cx="7652617" cy="362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3-35  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다음과 같은 속성을 가진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생성하시오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고객번호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</a:t>
                      </a:r>
                      <a:r>
                        <a:rPr lang="ko-KR" altLang="en-US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기본키</a:t>
                      </a:r>
                      <a:endParaRPr lang="ko-KR" altLang="en-US" sz="12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name(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VARCHAR(40)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address(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VARCHAR(40)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phone(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전화번호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VARCHAR(30)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CREATE TABLE           </a:t>
                      </a:r>
                      <a:r>
                        <a:rPr lang="en-US" altLang="ko-KR" sz="1400" dirty="0" err="1"/>
                        <a:t>NewCustomer</a:t>
                      </a:r>
                      <a:r>
                        <a:rPr lang="en-US" altLang="ko-KR" sz="1400" dirty="0"/>
                        <a:t> (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custid</a:t>
                      </a:r>
                      <a:r>
                        <a:rPr lang="en-US" altLang="ko-KR" sz="1400" dirty="0"/>
                        <a:t> 	               INTEGER  PRIMARY KEY,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name 	               VARCHAR(40),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address 	               VARCHAR(40),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phone 	               VARCHAR(30) );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241955-3AC4-F1A4-10F7-F6E96FE93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132</a:t>
            </a:fld>
            <a:endParaRPr lang="ko-KR" altLang="en-US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735807" y="1268760"/>
          <a:ext cx="7652617" cy="4482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3-36  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다음과 같은 속성을 가진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NewOrders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생성하시오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orderid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주문번호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</a:t>
                      </a:r>
                      <a:r>
                        <a:rPr lang="ko-KR" altLang="en-US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기본키</a:t>
                      </a:r>
                      <a:endParaRPr lang="ko-KR" altLang="en-US" sz="12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custid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고객번호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NOT NULL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제약조건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외래키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NewCustomer.custid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연쇄삭제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도서번호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INTEGER, NOT NULL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제약조건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saleprice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판매가격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- INTEGER </a:t>
                      </a:r>
                    </a:p>
                    <a:p>
                      <a:pPr lvl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orderdate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판매일자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– DATE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CREATE TABLE         </a:t>
                      </a:r>
                      <a:r>
                        <a:rPr lang="en-US" altLang="ko-KR" sz="1400" dirty="0" err="1"/>
                        <a:t>NewOrders</a:t>
                      </a:r>
                      <a:r>
                        <a:rPr lang="en-US" altLang="ko-KR" sz="1400" dirty="0"/>
                        <a:t> (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orderid</a:t>
                      </a:r>
                      <a:r>
                        <a:rPr lang="en-US" altLang="ko-KR" sz="1400" dirty="0"/>
                        <a:t> 	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custid</a:t>
                      </a:r>
                      <a:r>
                        <a:rPr lang="en-US" altLang="ko-KR" sz="1400" dirty="0"/>
                        <a:t> 	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/>
                        <a:t> 	NOT NULL,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bookid</a:t>
                      </a:r>
                      <a:r>
                        <a:rPr lang="en-US" altLang="ko-KR" sz="1400" dirty="0"/>
                        <a:t> 	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/>
                        <a:t> 	NOT NULL,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saleprice</a:t>
                      </a:r>
                      <a:r>
                        <a:rPr lang="en-US" altLang="ko-KR" sz="1400" dirty="0"/>
                        <a:t> 	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orderdate</a:t>
                      </a:r>
                      <a:r>
                        <a:rPr lang="en-US" altLang="ko-KR" sz="1400" dirty="0"/>
                        <a:t> 	DATE,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PRIMARY KEY (</a:t>
                      </a:r>
                      <a:r>
                        <a:rPr lang="en-US" altLang="ko-KR" sz="1400" dirty="0" err="1"/>
                        <a:t>orderid</a:t>
                      </a:r>
                      <a:r>
                        <a:rPr lang="en-US" altLang="ko-KR" sz="1400" dirty="0"/>
                        <a:t>),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1" dirty="0"/>
                        <a:t> FOREIGN KEY 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en-US" altLang="ko-KR" sz="1400" b="0" dirty="0" err="1"/>
                        <a:t>custid</a:t>
                      </a:r>
                      <a:r>
                        <a:rPr lang="en-US" altLang="ko-KR" sz="1400" b="0" dirty="0"/>
                        <a:t>) REFERENCES </a:t>
                      </a:r>
                      <a:r>
                        <a:rPr lang="en-US" altLang="ko-KR" sz="1400" b="0" dirty="0" err="1"/>
                        <a:t>NewCustomer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en-US" altLang="ko-KR" sz="1400" b="0" dirty="0" err="1"/>
                        <a:t>custid</a:t>
                      </a:r>
                      <a:r>
                        <a:rPr lang="en-US" altLang="ko-KR" sz="1400" b="0" dirty="0"/>
                        <a:t>) ON DELETE CASCADE );</a:t>
                      </a:r>
                      <a:endParaRPr lang="ko-KR" altLang="en-US" sz="1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10514B-A343-4683-0B27-28F691125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133</a:t>
            </a:fld>
            <a:endParaRPr lang="ko-KR" alt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CREATE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7920880" cy="54726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err="1"/>
              <a:t>외래키</a:t>
            </a:r>
            <a:r>
              <a:rPr lang="ko-KR" altLang="en-US" dirty="0"/>
              <a:t> 제약조건을 명시할 때는 반드시 참조되는 테이블</a:t>
            </a:r>
            <a:r>
              <a:rPr lang="en-US" altLang="ko-KR" dirty="0"/>
              <a:t>(</a:t>
            </a:r>
            <a:r>
              <a:rPr lang="ko-KR" altLang="en-US" dirty="0"/>
              <a:t>부모 </a:t>
            </a:r>
            <a:r>
              <a:rPr lang="ko-KR" altLang="en-US" dirty="0" err="1"/>
              <a:t>릴레이션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endParaRPr lang="en-US" altLang="ko-KR" dirty="0"/>
          </a:p>
          <a:p>
            <a:pPr marL="0" lvl="0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존재해야 하며 참조되는 테이블의 </a:t>
            </a:r>
            <a:r>
              <a:rPr lang="ko-KR" altLang="en-US" dirty="0" err="1"/>
              <a:t>기본키여야</a:t>
            </a:r>
            <a:r>
              <a:rPr lang="ko-KR" altLang="en-US" dirty="0"/>
              <a:t> 함</a:t>
            </a:r>
            <a:endParaRPr lang="en-US" altLang="ko-KR" dirty="0"/>
          </a:p>
          <a:p>
            <a:pPr lvl="0"/>
            <a:r>
              <a:rPr lang="ko-KR" altLang="en-US" dirty="0" err="1"/>
              <a:t>외래키</a:t>
            </a:r>
            <a:r>
              <a:rPr lang="ko-KR" altLang="en-US" dirty="0"/>
              <a:t> 지정 시 </a:t>
            </a:r>
            <a:r>
              <a:rPr lang="en-US" altLang="ko-KR" dirty="0"/>
              <a:t>ON DELETE </a:t>
            </a:r>
            <a:r>
              <a:rPr lang="ko-KR" altLang="en-US" dirty="0"/>
              <a:t>또는 </a:t>
            </a:r>
            <a:r>
              <a:rPr lang="en-US" altLang="ko-KR" dirty="0"/>
              <a:t>ON UPDATE </a:t>
            </a:r>
            <a:r>
              <a:rPr lang="ko-KR" altLang="en-US" dirty="0"/>
              <a:t>옵션은 참조되는 테이블의 </a:t>
            </a:r>
            <a:r>
              <a:rPr lang="ko-KR" altLang="en-US" dirty="0" err="1"/>
              <a:t>튜플이</a:t>
            </a:r>
            <a:r>
              <a:rPr lang="ko-KR" altLang="en-US" dirty="0"/>
              <a:t> 삭제되거나 수정될 때 취할 수 있는 동작을 지정함</a:t>
            </a:r>
            <a:endParaRPr lang="en-US" altLang="ko-KR" dirty="0"/>
          </a:p>
          <a:p>
            <a:pPr lvl="0"/>
            <a:r>
              <a:rPr lang="en-US" altLang="ko-KR" dirty="0"/>
              <a:t>NO ACTION</a:t>
            </a:r>
            <a:r>
              <a:rPr lang="ko-KR" altLang="en-US" dirty="0"/>
              <a:t>은 어떠한 동작도 취하지 않음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8320" y="321297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3-10 </a:t>
            </a:r>
            <a:r>
              <a:rPr lang="ko-KR" altLang="en-US" sz="1400" b="1" dirty="0">
                <a:ea typeface="맑은 고딕" panose="020B0503020000020004" pitchFamily="50" charset="-127"/>
              </a:rPr>
              <a:t>데이터 타입 종류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43608" y="3528396"/>
          <a:ext cx="6480720" cy="2907110"/>
        </p:xfrm>
        <a:graphic>
          <a:graphicData uri="http://schemas.openxmlformats.org/drawingml/2006/table">
            <a:tbl>
              <a:tblPr/>
              <a:tblGrid>
                <a:gridCol w="1329604">
                  <a:extLst>
                    <a:ext uri="{9D8B030D-6E8A-4147-A177-3AD203B41FA5}">
                      <a16:colId xmlns:a16="http://schemas.microsoft.com/office/drawing/2014/main" val="820631780"/>
                    </a:ext>
                  </a:extLst>
                </a:gridCol>
                <a:gridCol w="2990876">
                  <a:extLst>
                    <a:ext uri="{9D8B030D-6E8A-4147-A177-3AD203B41FA5}">
                      <a16:colId xmlns:a16="http://schemas.microsoft.com/office/drawing/2014/main" val="403824869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010231037"/>
                    </a:ext>
                  </a:extLst>
                </a:gridCol>
              </a:tblGrid>
              <a:tr h="2913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ANSI 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9252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바이트 정수형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INTEGER, INT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SMALLINT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096199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m,d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m,d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전체자리수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소수점이하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자리수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가진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DECIMAL(p, s)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NUMERIC[(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p,s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)]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269886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문자형 고정길이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문자를 저장하고 남은 공간은 공백으로 채운다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CHARACTER(n)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818831"/>
                  </a:ext>
                </a:extLst>
              </a:tr>
              <a:tr h="54543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문자형 가변길이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CHARACTER VARYING(n)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 VARYING(n)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03938"/>
                  </a:ext>
                </a:extLst>
              </a:tr>
              <a:tr h="2913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시간을 저장한다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060557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8175" y="2718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385E51-7608-3E8A-D1D3-BF33AAA7D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134</a:t>
            </a:fld>
            <a:endParaRPr lang="ko-KR" altLang="en-US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ALTER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ALTER </a:t>
            </a:r>
            <a:r>
              <a:rPr lang="ko-KR" altLang="en-US" dirty="0"/>
              <a:t>문은 생성된 테이블의 속성과 속성에 관한 제약을 변경하며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ko-KR" altLang="en-US" dirty="0" err="1"/>
              <a:t>기본키</a:t>
            </a:r>
            <a:r>
              <a:rPr lang="ko-KR" altLang="en-US" dirty="0"/>
              <a:t> 및 </a:t>
            </a:r>
            <a:r>
              <a:rPr lang="ko-KR" altLang="en-US" dirty="0" err="1"/>
              <a:t>외래키를</a:t>
            </a:r>
            <a:r>
              <a:rPr lang="ko-KR" altLang="en-US" dirty="0"/>
              <a:t> 변경함</a:t>
            </a:r>
            <a:endParaRPr lang="en-US" altLang="ko-KR" dirty="0"/>
          </a:p>
          <a:p>
            <a:r>
              <a:rPr lang="en-US" altLang="ko-KR" dirty="0"/>
              <a:t>ADD, DROP</a:t>
            </a:r>
            <a:r>
              <a:rPr lang="ko-KR" altLang="en-US" dirty="0"/>
              <a:t>은 속성을 추가하거나 제거할 때 사용함</a:t>
            </a:r>
            <a:endParaRPr lang="en-US" altLang="ko-KR" dirty="0"/>
          </a:p>
          <a:p>
            <a:r>
              <a:rPr lang="en-US" altLang="ko-KR" dirty="0"/>
              <a:t>MODIFY</a:t>
            </a:r>
            <a:r>
              <a:rPr lang="ko-KR" altLang="en-US" dirty="0"/>
              <a:t>는 속성의 기본값을 설정하거나 삭제할 때 사용함</a:t>
            </a:r>
            <a:endParaRPr lang="en-US" altLang="ko-KR" dirty="0"/>
          </a:p>
          <a:p>
            <a:r>
              <a:rPr lang="en-US" altLang="ko-KR" dirty="0"/>
              <a:t>ADD &lt;</a:t>
            </a:r>
            <a:r>
              <a:rPr lang="ko-KR" altLang="en-US" dirty="0"/>
              <a:t>제약이름</a:t>
            </a:r>
            <a:r>
              <a:rPr lang="en-US" altLang="ko-KR" dirty="0"/>
              <a:t>&gt;, DROP &lt;</a:t>
            </a:r>
            <a:r>
              <a:rPr lang="ko-KR" altLang="en-US" dirty="0"/>
              <a:t>제약이름</a:t>
            </a:r>
            <a:r>
              <a:rPr lang="en-US" altLang="ko-KR" dirty="0"/>
              <a:t>&gt;</a:t>
            </a:r>
            <a:r>
              <a:rPr lang="ko-KR" altLang="en-US" dirty="0"/>
              <a:t>은 제약사항을 추가하거나 삭제할 때 사용함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en-US" altLang="ko-KR" dirty="0"/>
              <a:t>ALTER </a:t>
            </a:r>
            <a:r>
              <a:rPr lang="ko-KR" altLang="en-US" dirty="0"/>
              <a:t>문의 기본 문법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4176" y="3717032"/>
            <a:ext cx="4955976" cy="2016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ALTER TABLE </a:t>
            </a:r>
            <a:r>
              <a:rPr lang="ko-KR" altLang="en-US" sz="1200" dirty="0">
                <a:latin typeface="+mn-ea"/>
                <a:ea typeface="+mn-ea"/>
              </a:rPr>
              <a:t>테이블이름</a:t>
            </a:r>
          </a:p>
          <a:p>
            <a:pPr marL="447675"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[ADD </a:t>
            </a:r>
            <a:r>
              <a:rPr lang="ko-KR" altLang="en-US" sz="1200" dirty="0">
                <a:latin typeface="+mn-ea"/>
                <a:ea typeface="+mn-ea"/>
              </a:rPr>
              <a:t>속성이름 데이터타입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	[DROP COLUMN 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	[MODIFY </a:t>
            </a:r>
            <a:r>
              <a:rPr lang="ko-KR" altLang="en-US" sz="1200" dirty="0">
                <a:latin typeface="+mn-ea"/>
                <a:ea typeface="+mn-ea"/>
              </a:rPr>
              <a:t>속성이름 데이터타입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	[MODIFY </a:t>
            </a:r>
            <a:r>
              <a:rPr lang="ko-KR" altLang="en-US" sz="1200" dirty="0">
                <a:latin typeface="+mn-ea"/>
                <a:ea typeface="+mn-ea"/>
              </a:rPr>
              <a:t>속성이름 </a:t>
            </a:r>
            <a:r>
              <a:rPr lang="en-US" altLang="ko-KR" sz="1200" dirty="0">
                <a:latin typeface="+mn-ea"/>
                <a:ea typeface="+mn-ea"/>
              </a:rPr>
              <a:t>[NULL┃NOT NULL]]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	[ADD PRIMARY KEY(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 marL="447675" indent="-447675"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	[[ADD┃DROP] </a:t>
            </a:r>
            <a:r>
              <a:rPr lang="ko-KR" altLang="en-US" sz="1200" dirty="0">
                <a:latin typeface="+mn-ea"/>
                <a:ea typeface="+mn-ea"/>
              </a:rPr>
              <a:t>제약이름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6B7A86-D675-CD2B-646F-1AADE265D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135</a:t>
            </a:fld>
            <a:endParaRPr lang="ko-KR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ALTER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735807" y="1268760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3-37  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VARCHAR(13)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자료형을 가진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isbn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속성을 추가하시오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ALTER TABLE </a:t>
                      </a:r>
                      <a:r>
                        <a:rPr lang="en-US" altLang="ko-KR" sz="1400" dirty="0" err="1"/>
                        <a:t>NewBook</a:t>
                      </a:r>
                      <a:r>
                        <a:rPr lang="en-US" altLang="ko-KR" sz="1400" dirty="0"/>
                        <a:t> ADD </a:t>
                      </a:r>
                      <a:r>
                        <a:rPr lang="en-US" altLang="ko-KR" sz="1400" dirty="0" err="1"/>
                        <a:t>isbn</a:t>
                      </a:r>
                      <a:r>
                        <a:rPr lang="en-US" altLang="ko-KR" sz="1400" dirty="0"/>
                        <a:t> VARCHAR(13);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/>
        </p:nvGraphicFramePr>
        <p:xfrm>
          <a:off x="735807" y="2348880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3-38  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isbn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속성의 데이터 타입을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INTEGER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형으로 변경하시오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ALTER TABLE </a:t>
                      </a:r>
                      <a:r>
                        <a:rPr lang="en-US" altLang="ko-KR" sz="1400" dirty="0" err="1"/>
                        <a:t>NewBook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/>
                        <a:t>MODIFY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isbn</a:t>
                      </a:r>
                      <a:r>
                        <a:rPr lang="en-US" altLang="ko-KR" sz="1400" dirty="0"/>
                        <a:t> INTEGER;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내용 개체 틀 3"/>
          <p:cNvGraphicFramePr>
            <a:graphicFrameLocks/>
          </p:cNvGraphicFramePr>
          <p:nvPr/>
        </p:nvGraphicFramePr>
        <p:xfrm>
          <a:off x="735807" y="3429000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3-39  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isbn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속성을 삭제하시오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ALTER TABLE </a:t>
                      </a:r>
                      <a:r>
                        <a:rPr lang="en-US" altLang="ko-KR" sz="1400" dirty="0" err="1"/>
                        <a:t>NewBook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/>
                        <a:t>DROP COLUMN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isbn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내용 개체 틀 3"/>
          <p:cNvGraphicFramePr>
            <a:graphicFrameLocks/>
          </p:cNvGraphicFramePr>
          <p:nvPr/>
        </p:nvGraphicFramePr>
        <p:xfrm>
          <a:off x="735807" y="4489375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3-40  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속성에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NOT NULL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제약조건을 적용하시오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ALTER TABLE </a:t>
                      </a:r>
                      <a:r>
                        <a:rPr lang="en-US" altLang="ko-KR" sz="1400" dirty="0" err="1"/>
                        <a:t>NewBook</a:t>
                      </a:r>
                      <a:r>
                        <a:rPr lang="en-US" altLang="ko-KR" sz="1400" dirty="0"/>
                        <a:t> MODIFY </a:t>
                      </a:r>
                      <a:r>
                        <a:rPr lang="en-US" altLang="ko-KR" sz="1400" dirty="0" err="1"/>
                        <a:t>bookid</a:t>
                      </a:r>
                      <a:r>
                        <a:rPr lang="en-US" altLang="ko-KR" sz="1400" dirty="0"/>
                        <a:t> INTEGER </a:t>
                      </a:r>
                      <a:r>
                        <a:rPr lang="en-US" altLang="ko-KR" sz="1400" b="1" dirty="0"/>
                        <a:t>NOT NULL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내용 개체 틀 3"/>
          <p:cNvGraphicFramePr>
            <a:graphicFrameLocks/>
          </p:cNvGraphicFramePr>
          <p:nvPr/>
        </p:nvGraphicFramePr>
        <p:xfrm>
          <a:off x="735807" y="5569495"/>
          <a:ext cx="76526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3-41  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bookid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속성을 </a:t>
                      </a:r>
                      <a:r>
                        <a:rPr lang="ko-KR" altLang="en-US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기본키로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변경하시오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ALTER TABLE </a:t>
                      </a:r>
                      <a:r>
                        <a:rPr lang="en-US" altLang="ko-KR" sz="1400" dirty="0" err="1"/>
                        <a:t>NewBook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/>
                        <a:t>ADD PRIMARY KEY(</a:t>
                      </a:r>
                      <a:r>
                        <a:rPr lang="en-US" altLang="ko-KR" sz="1400" b="1" dirty="0" err="1"/>
                        <a:t>bookid</a:t>
                      </a:r>
                      <a:r>
                        <a:rPr lang="en-US" altLang="ko-KR" sz="1400" b="1" dirty="0"/>
                        <a:t>);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CE4CDB-B624-EB8A-B9EE-C2C2E4227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136</a:t>
            </a:fld>
            <a:endParaRPr lang="ko-KR" alt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DROP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DROP </a:t>
            </a:r>
            <a:r>
              <a:rPr lang="ko-KR" altLang="en-US" dirty="0"/>
              <a:t>문은 테이블을 삭제하는 명령</a:t>
            </a:r>
            <a:endParaRPr lang="en-US" altLang="ko-KR" dirty="0"/>
          </a:p>
          <a:p>
            <a:r>
              <a:rPr lang="en-US" altLang="ko-KR" dirty="0"/>
              <a:t>DROP </a:t>
            </a:r>
            <a:r>
              <a:rPr lang="ko-KR" altLang="en-US" dirty="0"/>
              <a:t>문은 테이블의 구조와 데이터를 모두 삭제하므로 사용에 주의해야 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(</a:t>
            </a:r>
            <a:r>
              <a:rPr lang="ko-KR" altLang="en-US" dirty="0"/>
              <a:t>데이터만 삭제하려면 </a:t>
            </a:r>
            <a:r>
              <a:rPr lang="en-US" altLang="ko-KR" dirty="0"/>
              <a:t>DELETE </a:t>
            </a:r>
            <a:r>
              <a:rPr lang="ko-KR" altLang="en-US" dirty="0"/>
              <a:t>문을 사용함</a:t>
            </a:r>
            <a:r>
              <a:rPr lang="en-US" altLang="ko-KR" dirty="0"/>
              <a:t>).</a:t>
            </a:r>
          </a:p>
          <a:p>
            <a:endParaRPr lang="en-US" altLang="ko-KR" sz="1000" dirty="0"/>
          </a:p>
          <a:p>
            <a:r>
              <a:rPr lang="en-US" altLang="ko-KR" dirty="0"/>
              <a:t>DROP</a:t>
            </a:r>
            <a:r>
              <a:rPr lang="ko-KR" altLang="en-US" dirty="0"/>
              <a:t>문의 기본 문법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2924944"/>
            <a:ext cx="4104456" cy="3600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DROP TABLE </a:t>
            </a:r>
            <a:r>
              <a:rPr lang="ko-KR" altLang="en-US" sz="1200" dirty="0">
                <a:latin typeface="+mn-ea"/>
                <a:ea typeface="+mn-ea"/>
              </a:rPr>
              <a:t>테이블이름</a:t>
            </a:r>
          </a:p>
        </p:txBody>
      </p:sp>
      <p:graphicFrame>
        <p:nvGraphicFramePr>
          <p:cNvPr id="5" name="내용 개체 틀 3"/>
          <p:cNvGraphicFramePr>
            <a:graphicFrameLocks/>
          </p:cNvGraphicFramePr>
          <p:nvPr/>
        </p:nvGraphicFramePr>
        <p:xfrm>
          <a:off x="735807" y="3789040"/>
          <a:ext cx="76526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3-42  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NewBook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삭제하시오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DROP  TABLE  </a:t>
                      </a:r>
                      <a:r>
                        <a:rPr lang="en-US" altLang="ko-KR" sz="1400" b="0" dirty="0" err="1"/>
                        <a:t>NewBook</a:t>
                      </a:r>
                      <a:r>
                        <a:rPr lang="en-US" altLang="ko-KR" sz="1400" b="0" dirty="0"/>
                        <a:t>;</a:t>
                      </a:r>
                      <a:endParaRPr lang="ko-KR" altLang="en-US" sz="1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내용 개체 틀 3"/>
          <p:cNvGraphicFramePr>
            <a:graphicFrameLocks/>
          </p:cNvGraphicFramePr>
          <p:nvPr/>
        </p:nvGraphicFramePr>
        <p:xfrm>
          <a:off x="755576" y="4921423"/>
          <a:ext cx="7652617" cy="96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3-43  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테이블을 삭제하시오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만약 삭제가 거절된다면 원인을 파악하고 관련된 테이블을 같이 삭제하시오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NewOrders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테이블이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NewCustomer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참조하고 있음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DROP TABLE  </a:t>
                      </a:r>
                      <a:r>
                        <a:rPr lang="en-US" altLang="ko-KR" sz="1400" dirty="0" err="1"/>
                        <a:t>NewCustomer</a:t>
                      </a:r>
                      <a:r>
                        <a:rPr lang="en-US" altLang="ko-KR" sz="1400" dirty="0"/>
                        <a:t>;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BECAF-F1AD-9438-2A6A-A8990C1BA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137</a:t>
            </a:fld>
            <a:endParaRPr lang="ko-KR" altLang="en-US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138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09</a:t>
            </a:r>
          </a:p>
          <a:p>
            <a:pPr algn="l"/>
            <a:r>
              <a:rPr kumimoji="0" lang="ko-KR" altLang="en-US" sz="4000" b="1" dirty="0">
                <a:solidFill>
                  <a:srgbClr val="215968"/>
                </a:solidFill>
              </a:rPr>
              <a:t>데이터 추가 수정 삭제</a:t>
            </a:r>
            <a:endParaRPr kumimoji="0" lang="ko-KR" altLang="en-US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992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INSERT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INSERT </a:t>
            </a:r>
            <a:r>
              <a:rPr lang="ko-KR" altLang="en-US" dirty="0"/>
              <a:t>문은 테이블에 새로운 </a:t>
            </a:r>
            <a:r>
              <a:rPr lang="ko-KR" altLang="en-US" dirty="0" err="1"/>
              <a:t>투플을</a:t>
            </a:r>
            <a:r>
              <a:rPr lang="ko-KR" altLang="en-US" dirty="0"/>
              <a:t> 삽입하는 명령임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INSERT </a:t>
            </a:r>
            <a:r>
              <a:rPr lang="ko-KR" altLang="en-US" dirty="0"/>
              <a:t>문의 기본 문법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2204864"/>
            <a:ext cx="5400600" cy="576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INSERT  INTO </a:t>
            </a:r>
            <a:r>
              <a:rPr lang="ko-KR" altLang="en-US" sz="1200" dirty="0">
                <a:latin typeface="+mn-ea"/>
                <a:ea typeface="+mn-ea"/>
              </a:rPr>
              <a:t>테이블이름</a:t>
            </a:r>
            <a:r>
              <a:rPr lang="en-US" altLang="ko-KR" sz="1200" dirty="0">
                <a:latin typeface="+mn-ea"/>
                <a:ea typeface="+mn-ea"/>
              </a:rPr>
              <a:t>[(</a:t>
            </a:r>
            <a:r>
              <a:rPr lang="ko-KR" altLang="en-US" sz="1200" dirty="0">
                <a:latin typeface="+mn-ea"/>
                <a:ea typeface="+mn-ea"/>
              </a:rPr>
              <a:t>속성리스트</a:t>
            </a:r>
            <a:r>
              <a:rPr lang="en-US" altLang="ko-KR" sz="1200" dirty="0">
                <a:latin typeface="+mn-ea"/>
                <a:ea typeface="+mn-ea"/>
              </a:rPr>
              <a:t>)]</a:t>
            </a:r>
          </a:p>
          <a:p>
            <a:pPr marL="542925" indent="-542925"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	 VALUES (</a:t>
            </a:r>
            <a:r>
              <a:rPr lang="ko-KR" altLang="en-US" sz="1200" dirty="0" err="1">
                <a:latin typeface="+mn-ea"/>
                <a:ea typeface="+mn-ea"/>
              </a:rPr>
              <a:t>값리스트</a:t>
            </a:r>
            <a:r>
              <a:rPr lang="en-US" altLang="ko-KR" sz="1200" dirty="0">
                <a:latin typeface="+mn-ea"/>
                <a:ea typeface="+mn-ea"/>
              </a:rPr>
              <a:t>);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/>
        </p:nvGraphicFramePr>
        <p:xfrm>
          <a:off x="611560" y="3212976"/>
          <a:ext cx="8064896" cy="96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3-44  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새로운 도서 ‘스포츠 의학’을 삽입하시오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스포츠 의학은 </a:t>
                      </a:r>
                      <a:r>
                        <a:rPr lang="ko-KR" altLang="en-US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한솔의학서적에서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출간했으며 가격은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90,000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원이다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11560" y="4014241"/>
            <a:ext cx="6471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ea typeface="맑은 고딕" panose="020B0503020000020004" pitchFamily="50" charset="-127"/>
              </a:rPr>
              <a:t>INSERT  INTO </a:t>
            </a:r>
            <a:r>
              <a:rPr lang="en-US" altLang="ko-KR" sz="1400" dirty="0">
                <a:ea typeface="맑은 고딕" panose="020B0503020000020004" pitchFamily="50" charset="-127"/>
              </a:rPr>
              <a:t>Book(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, publisher, price)</a:t>
            </a:r>
          </a:p>
          <a:p>
            <a:pPr marL="714375" indent="-714375"/>
            <a:r>
              <a:rPr lang="en-US" altLang="ko-KR" sz="1400" dirty="0">
                <a:ea typeface="맑은 고딕" panose="020B0503020000020004" pitchFamily="50" charset="-127"/>
              </a:rPr>
              <a:t>	</a:t>
            </a:r>
            <a:r>
              <a:rPr lang="en-US" altLang="ko-KR" sz="1400" b="1" dirty="0">
                <a:ea typeface="맑은 고딕" panose="020B0503020000020004" pitchFamily="50" charset="-127"/>
              </a:rPr>
              <a:t>VALUES</a:t>
            </a:r>
            <a:r>
              <a:rPr lang="en-US" altLang="ko-KR" sz="1400" dirty="0">
                <a:ea typeface="맑은 고딕" panose="020B0503020000020004" pitchFamily="50" charset="-127"/>
              </a:rPr>
              <a:t> (11, '</a:t>
            </a:r>
            <a:r>
              <a:rPr lang="ko-KR" altLang="en-US" sz="1400" dirty="0">
                <a:ea typeface="맑은 고딕" panose="020B0503020000020004" pitchFamily="50" charset="-127"/>
              </a:rPr>
              <a:t>스포츠 의학</a:t>
            </a:r>
            <a:r>
              <a:rPr lang="en-US" altLang="ko-KR" sz="1400" dirty="0"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ea typeface="맑은 고딕" panose="020B0503020000020004" pitchFamily="50" charset="-127"/>
              </a:rPr>
              <a:t>한솔의학서적</a:t>
            </a:r>
            <a:r>
              <a:rPr lang="en-US" altLang="ko-KR" sz="1400" dirty="0">
                <a:ea typeface="맑은 고딕" panose="020B0503020000020004" pitchFamily="50" charset="-127"/>
              </a:rPr>
              <a:t>', 90000);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4005064"/>
            <a:ext cx="3337744" cy="251312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067BE02-1052-6AAD-FED1-B84332DB6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139</a:t>
            </a:fld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0FA1C-CD3F-4240-855F-2D7695A7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FEA641-373A-4C19-8E3A-961426EDC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BCB05-BC8D-456F-A5B7-3B817010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4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135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INSERT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/>
        </p:nvGraphicFramePr>
        <p:xfrm>
          <a:off x="807815" y="1412776"/>
          <a:ext cx="7652617" cy="1968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3-45  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새로운 도서 ‘스포츠 의학’을 삽입하시오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스포츠 의학은 </a:t>
                      </a:r>
                      <a:r>
                        <a:rPr lang="ko-KR" altLang="en-US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한솔의학서적에서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출간했으며 가격은 미정이다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27584" y="2177777"/>
            <a:ext cx="5112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INSERT   INTO Book(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, publisher)</a:t>
            </a:r>
          </a:p>
          <a:p>
            <a:pPr marL="714375" indent="-714375"/>
            <a:r>
              <a:rPr lang="en-US" altLang="ko-KR" sz="1400" dirty="0">
                <a:ea typeface="맑은 고딕" panose="020B0503020000020004" pitchFamily="50" charset="-127"/>
              </a:rPr>
              <a:t>	VALUES (14, '</a:t>
            </a:r>
            <a:r>
              <a:rPr lang="ko-KR" altLang="en-US" sz="1400" dirty="0">
                <a:ea typeface="맑은 고딕" panose="020B0503020000020004" pitchFamily="50" charset="-127"/>
              </a:rPr>
              <a:t>스포츠 의학</a:t>
            </a:r>
            <a:r>
              <a:rPr lang="en-US" altLang="ko-KR" sz="1400" dirty="0"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ea typeface="맑은 고딕" panose="020B0503020000020004" pitchFamily="50" charset="-127"/>
              </a:rPr>
              <a:t>한솔의학서적</a:t>
            </a:r>
            <a:r>
              <a:rPr lang="en-US" altLang="ko-KR" sz="1400" dirty="0">
                <a:ea typeface="맑은 고딕" panose="020B0503020000020004" pitchFamily="50" charset="-127"/>
              </a:rPr>
              <a:t>');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204864"/>
            <a:ext cx="3117735" cy="291693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81AF7E7-2F31-B14C-0230-10489A4BF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140</a:t>
            </a:fld>
            <a:endParaRPr lang="ko-KR" altLang="en-US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INSERT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대량 삽입</a:t>
            </a:r>
            <a:r>
              <a:rPr lang="en-US" altLang="ko-KR" dirty="0"/>
              <a:t>(bulk insert)</a:t>
            </a:r>
            <a:r>
              <a:rPr lang="ko-KR" altLang="en-US" dirty="0"/>
              <a:t>이란 한꺼번에 여러 개의 </a:t>
            </a:r>
            <a:r>
              <a:rPr lang="ko-KR" altLang="en-US" dirty="0" err="1"/>
              <a:t>투플을</a:t>
            </a:r>
            <a:r>
              <a:rPr lang="ko-KR" altLang="en-US" dirty="0"/>
              <a:t> 삽입하는 방법임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827584" y="1844824"/>
          <a:ext cx="779663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3-46  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수입도서 목록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Imported_book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 모두 삽입하시오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(</a:t>
                      </a:r>
                      <a:r>
                        <a:rPr lang="en-US" altLang="ko-KR" sz="14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Imported_book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테이블은 스크립트 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테이블과 같이 이미 만들어져 있음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60487" y="2761422"/>
            <a:ext cx="5112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INSERT   INTO Book(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, price, publisher)</a:t>
            </a:r>
          </a:p>
          <a:p>
            <a:pPr marL="714375" indent="-714375"/>
            <a:r>
              <a:rPr lang="en-US" altLang="ko-KR" sz="1400" dirty="0">
                <a:ea typeface="맑은 고딕" panose="020B0503020000020004" pitchFamily="50" charset="-127"/>
              </a:rPr>
              <a:t>	SELECT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bookname</a:t>
            </a:r>
            <a:r>
              <a:rPr lang="en-US" altLang="ko-KR" sz="1400" dirty="0">
                <a:ea typeface="맑은 고딕" panose="020B0503020000020004" pitchFamily="50" charset="-127"/>
              </a:rPr>
              <a:t>, price, publisher</a:t>
            </a:r>
          </a:p>
          <a:p>
            <a:pPr indent="714375"/>
            <a:r>
              <a:rPr lang="en-US" altLang="ko-KR" sz="1400" dirty="0">
                <a:ea typeface="맑은 고딕" panose="020B0503020000020004" pitchFamily="50" charset="-127"/>
              </a:rPr>
              <a:t>FROM  </a:t>
            </a:r>
            <a:r>
              <a:rPr lang="en-US" altLang="ko-KR" sz="1400" dirty="0" err="1">
                <a:ea typeface="맑은 고딕" panose="020B0503020000020004" pitchFamily="50" charset="-127"/>
              </a:rPr>
              <a:t>Imported_book</a:t>
            </a:r>
            <a:r>
              <a:rPr lang="en-US" altLang="ko-KR" sz="1400" dirty="0">
                <a:ea typeface="맑은 고딕" panose="020B0503020000020004" pitchFamily="50" charset="-127"/>
              </a:rPr>
              <a:t>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564904"/>
            <a:ext cx="2814637" cy="298608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C3EDA43-4F3A-AF68-96C7-5A7DF11A4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UPDATE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UPDATE </a:t>
            </a:r>
            <a:r>
              <a:rPr lang="ko-KR" altLang="en-US" dirty="0"/>
              <a:t>문은 특정 속성 값을 수정하는 명령이다</a:t>
            </a:r>
            <a:r>
              <a:rPr lang="en-US" altLang="ko-KR" dirty="0"/>
              <a:t>.</a:t>
            </a:r>
          </a:p>
          <a:p>
            <a:endParaRPr lang="en-US" altLang="ko-KR" sz="1000" dirty="0"/>
          </a:p>
          <a:p>
            <a:r>
              <a:rPr lang="en-US" altLang="ko-KR" dirty="0"/>
              <a:t>UPDATE </a:t>
            </a:r>
            <a:r>
              <a:rPr lang="ko-KR" altLang="en-US" dirty="0"/>
              <a:t>문의 기본 문법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2919" y="2204864"/>
            <a:ext cx="6129361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UPDATE </a:t>
            </a:r>
            <a:r>
              <a:rPr lang="ko-KR" altLang="en-US" sz="1200" dirty="0">
                <a:latin typeface="+mn-ea"/>
                <a:ea typeface="+mn-ea"/>
              </a:rPr>
              <a:t>테이블이름</a:t>
            </a:r>
          </a:p>
          <a:p>
            <a:pPr marL="809625" indent="-809625"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SET       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1=</a:t>
            </a:r>
            <a:r>
              <a:rPr lang="ko-KR" altLang="en-US" sz="1200" dirty="0">
                <a:latin typeface="+mn-ea"/>
                <a:ea typeface="+mn-ea"/>
              </a:rPr>
              <a:t>값</a:t>
            </a:r>
            <a:r>
              <a:rPr lang="en-US" altLang="ko-KR" sz="1200" dirty="0">
                <a:latin typeface="+mn-ea"/>
                <a:ea typeface="+mn-ea"/>
              </a:rPr>
              <a:t>1[, </a:t>
            </a:r>
            <a:r>
              <a:rPr lang="ko-KR" altLang="en-US" sz="1200" dirty="0">
                <a:latin typeface="+mn-ea"/>
                <a:ea typeface="+mn-ea"/>
              </a:rPr>
              <a:t>속성이름</a:t>
            </a:r>
            <a:r>
              <a:rPr lang="en-US" altLang="ko-KR" sz="1200" dirty="0">
                <a:latin typeface="+mn-ea"/>
                <a:ea typeface="+mn-ea"/>
              </a:rPr>
              <a:t>2=</a:t>
            </a:r>
            <a:r>
              <a:rPr lang="ko-KR" altLang="en-US" sz="1200" dirty="0">
                <a:latin typeface="+mn-ea"/>
                <a:ea typeface="+mn-ea"/>
              </a:rPr>
              <a:t>값</a:t>
            </a:r>
            <a:r>
              <a:rPr lang="en-US" altLang="ko-KR" sz="1200" dirty="0">
                <a:latin typeface="+mn-ea"/>
                <a:ea typeface="+mn-ea"/>
              </a:rPr>
              <a:t>2, ...]</a:t>
            </a:r>
          </a:p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[WHERE &lt;</a:t>
            </a:r>
            <a:r>
              <a:rPr lang="ko-KR" altLang="en-US" sz="1200" dirty="0">
                <a:latin typeface="+mn-ea"/>
                <a:ea typeface="+mn-ea"/>
              </a:rPr>
              <a:t>검색조건</a:t>
            </a:r>
            <a:r>
              <a:rPr lang="en-US" altLang="ko-KR" sz="1200" dirty="0">
                <a:latin typeface="+mn-ea"/>
                <a:ea typeface="+mn-ea"/>
              </a:rPr>
              <a:t>&gt;];</a:t>
            </a:r>
            <a:endParaRPr lang="ko-KR" altLang="en-US" sz="1200" dirty="0">
              <a:latin typeface="+mn-ea"/>
              <a:ea typeface="+mn-ea"/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/>
        </p:nvGraphicFramePr>
        <p:xfrm>
          <a:off x="746895" y="3772816"/>
          <a:ext cx="7796633" cy="96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3-47  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Customer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테이블에서 고객번호가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고객의 주소를 ‘대한민국 부산’으로 변경하시오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35807" y="4617167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SET SQL_SAFE_UPDATES=0; /* Safe Updates </a:t>
            </a:r>
            <a:r>
              <a:rPr lang="ko-KR" altLang="en-US" sz="1400" dirty="0">
                <a:ea typeface="맑은 고딕" panose="020B0503020000020004" pitchFamily="50" charset="-127"/>
              </a:rPr>
              <a:t>옵션 미 해제 시 실행 *</a:t>
            </a:r>
            <a:r>
              <a:rPr lang="en-US" altLang="ko-KR" sz="1400" dirty="0">
                <a:ea typeface="맑은 고딕" panose="020B0503020000020004" pitchFamily="50" charset="-127"/>
              </a:rPr>
              <a:t>/</a:t>
            </a:r>
          </a:p>
          <a:p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UPDATE 	Customer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SET 	address='</a:t>
            </a:r>
            <a:r>
              <a:rPr lang="ko-KR" altLang="en-US" sz="1400" dirty="0">
                <a:ea typeface="맑은 고딕" panose="020B0503020000020004" pitchFamily="50" charset="-127"/>
              </a:rPr>
              <a:t>대한민국 부산</a:t>
            </a:r>
            <a:r>
              <a:rPr lang="en-US" altLang="ko-KR" sz="1400" dirty="0">
                <a:ea typeface="맑은 고딕" panose="020B0503020000020004" pitchFamily="50" charset="-127"/>
              </a:rPr>
              <a:t>'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	</a:t>
            </a:r>
            <a:r>
              <a:rPr lang="en-US" altLang="ko-KR" sz="1400" dirty="0" err="1">
                <a:ea typeface="맑은 고딕" panose="020B0503020000020004" pitchFamily="50" charset="-127"/>
              </a:rPr>
              <a:t>custid</a:t>
            </a:r>
            <a:r>
              <a:rPr lang="en-US" altLang="ko-KR" sz="1400" dirty="0">
                <a:ea typeface="맑은 고딕" panose="020B0503020000020004" pitchFamily="50" charset="-127"/>
              </a:rPr>
              <a:t>=5;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5085184"/>
            <a:ext cx="3059237" cy="116835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E11F114-3DAD-23A3-F912-66E374497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142</a:t>
            </a:fld>
            <a:endParaRPr lang="ko-KR" altLang="en-US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UPDATE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10" name="내용 개체 틀 3"/>
          <p:cNvGraphicFramePr>
            <a:graphicFrameLocks/>
          </p:cNvGraphicFramePr>
          <p:nvPr/>
        </p:nvGraphicFramePr>
        <p:xfrm>
          <a:off x="746895" y="1340768"/>
          <a:ext cx="7796633" cy="96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3-48  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‘스포츠 </a:t>
                      </a:r>
                      <a:r>
                        <a:rPr lang="ko-KR" altLang="en-US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의학’의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출판사를 </a:t>
                      </a:r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imported_book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테이블의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책의 출판사와 동일하게 </a:t>
                      </a:r>
                      <a:r>
                        <a:rPr lang="ko-KR" altLang="en-US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변경하시오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35807" y="1983904"/>
            <a:ext cx="66559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UPDATE Book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SET    publisher = (SELECT publisher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                    FROM   </a:t>
            </a:r>
            <a:r>
              <a:rPr lang="en-US" altLang="ko-KR" sz="1400" dirty="0" err="1">
                <a:ea typeface="맑은 고딕" panose="020B0503020000020004" pitchFamily="50" charset="-127"/>
              </a:rPr>
              <a:t>imported_book</a:t>
            </a:r>
            <a:r>
              <a:rPr lang="en-US" altLang="ko-KR" sz="1400" dirty="0"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                    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 = '21')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 = '14' 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204864"/>
            <a:ext cx="2791858" cy="315087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B391AE-7E0C-5779-85F4-CC63607A8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143</a:t>
            </a:fld>
            <a:endParaRPr lang="ko-KR" altLang="en-US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DELETE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DELETE </a:t>
            </a:r>
            <a:r>
              <a:rPr lang="ko-KR" altLang="en-US" dirty="0"/>
              <a:t>문은 테이블에 있는 기존 </a:t>
            </a:r>
            <a:r>
              <a:rPr lang="ko-KR" altLang="en-US" dirty="0" err="1"/>
              <a:t>투플을</a:t>
            </a:r>
            <a:r>
              <a:rPr lang="ko-KR" altLang="en-US" dirty="0"/>
              <a:t> 삭제하는 명령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en-US" altLang="ko-KR" dirty="0"/>
              <a:t>DELETE </a:t>
            </a:r>
            <a:r>
              <a:rPr lang="ko-KR" altLang="en-US" dirty="0"/>
              <a:t>문의 기본 문법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2204864"/>
            <a:ext cx="469872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DELETE FROM    </a:t>
            </a:r>
            <a:r>
              <a:rPr lang="ko-KR" altLang="en-US" sz="1200" dirty="0">
                <a:latin typeface="+mn-ea"/>
                <a:ea typeface="+mn-ea"/>
              </a:rPr>
              <a:t>테이블이름</a:t>
            </a:r>
          </a:p>
          <a:p>
            <a:pPr marL="628650" indent="-628650">
              <a:lnSpc>
                <a:spcPct val="140000"/>
              </a:lnSpc>
            </a:pPr>
            <a:r>
              <a:rPr lang="en-US" altLang="ko-KR" sz="1200" dirty="0">
                <a:latin typeface="+mn-ea"/>
                <a:ea typeface="+mn-ea"/>
              </a:rPr>
              <a:t>[WHERE  </a:t>
            </a:r>
            <a:r>
              <a:rPr lang="ko-KR" altLang="en-US" sz="1200" dirty="0">
                <a:latin typeface="+mn-ea"/>
                <a:ea typeface="+mn-ea"/>
              </a:rPr>
              <a:t>검색조건</a:t>
            </a:r>
            <a:r>
              <a:rPr lang="en-US" altLang="ko-KR" sz="1200" dirty="0">
                <a:latin typeface="+mn-ea"/>
                <a:ea typeface="+mn-ea"/>
              </a:rPr>
              <a:t>];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2CBEF0-6756-CDFA-97CC-3B1D7A576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144</a:t>
            </a:fld>
            <a:endParaRPr lang="ko-KR" altLang="en-US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DELETE </a:t>
            </a:r>
            <a:r>
              <a:rPr lang="ko-KR" altLang="en-US" dirty="0"/>
              <a:t>문</a:t>
            </a:r>
          </a:p>
        </p:txBody>
      </p:sp>
      <p:graphicFrame>
        <p:nvGraphicFramePr>
          <p:cNvPr id="5" name="내용 개체 틀 3"/>
          <p:cNvGraphicFramePr>
            <a:graphicFrameLocks/>
          </p:cNvGraphicFramePr>
          <p:nvPr/>
        </p:nvGraphicFramePr>
        <p:xfrm>
          <a:off x="737370" y="1396449"/>
          <a:ext cx="77966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3-49  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Book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테이블에서 </a:t>
                      </a:r>
                      <a:r>
                        <a:rPr lang="ko-KR" altLang="en-US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도서번호가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도서를 </a:t>
                      </a:r>
                      <a:r>
                        <a:rPr lang="ko-KR" altLang="en-US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삭제하시오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55576" y="1954579"/>
            <a:ext cx="6655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DELETE FROM Book 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 </a:t>
            </a:r>
            <a:r>
              <a:rPr lang="en-US" altLang="ko-KR" sz="1400" dirty="0" err="1">
                <a:ea typeface="맑은 고딕" panose="020B0503020000020004" pitchFamily="50" charset="-127"/>
              </a:rPr>
              <a:t>bookid</a:t>
            </a:r>
            <a:r>
              <a:rPr lang="en-US" altLang="ko-KR" sz="1400" dirty="0">
                <a:ea typeface="맑은 고딕" panose="020B0503020000020004" pitchFamily="50" charset="-127"/>
              </a:rPr>
              <a:t> = '11'; 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graphicFrame>
        <p:nvGraphicFramePr>
          <p:cNvPr id="9" name="내용 개체 틀 3"/>
          <p:cNvGraphicFramePr>
            <a:graphicFrameLocks/>
          </p:cNvGraphicFramePr>
          <p:nvPr/>
        </p:nvGraphicFramePr>
        <p:xfrm>
          <a:off x="732475" y="4962341"/>
          <a:ext cx="77966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3-50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고객을 삭제하시오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737370" y="5490264"/>
            <a:ext cx="6655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DELETE 	FROM 	Customer;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916832"/>
            <a:ext cx="2880320" cy="28511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093297"/>
            <a:ext cx="7848872" cy="36342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EBF7AE-3539-F734-0470-AA13C00AA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7202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146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10</a:t>
            </a:r>
          </a:p>
          <a:p>
            <a:pPr algn="l"/>
            <a:r>
              <a:rPr kumimoji="0" lang="ko-KR" altLang="en-US" sz="4000" b="1" dirty="0">
                <a:solidFill>
                  <a:srgbClr val="215968"/>
                </a:solidFill>
              </a:rPr>
              <a:t>고급 쿼리</a:t>
            </a:r>
            <a:endParaRPr kumimoji="0" lang="ko-KR" altLang="en-US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193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574F47-0143-C595-A0EF-9577C0CC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N </a:t>
            </a:r>
            <a:r>
              <a:rPr lang="ko-KR" altLang="en-US" dirty="0"/>
              <a:t>과 </a:t>
            </a:r>
            <a:r>
              <a:rPr lang="en-US" altLang="ko-KR" dirty="0"/>
              <a:t>Limit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6CDC09-E827-5067-E926-CD199365B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A8874-771F-6107-0CA8-A2418699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1" y="995728"/>
            <a:ext cx="7286275" cy="58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739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18183-E053-B272-D625-8BC16883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 N </a:t>
            </a:r>
            <a:r>
              <a:rPr lang="ko-KR" altLang="en-US" dirty="0"/>
              <a:t>과 </a:t>
            </a:r>
            <a:r>
              <a:rPr lang="en-US" altLang="ko-KR" dirty="0"/>
              <a:t>Limit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37E3A-D88B-3CFF-DDDA-EC64FAE9C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2D1C2D-2348-2136-638D-3EC9A9B7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2" y="923336"/>
            <a:ext cx="7560840" cy="4001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92B0FB-953A-1482-C676-E8AB6D6D6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0"/>
          <a:stretch/>
        </p:blipFill>
        <p:spPr>
          <a:xfrm>
            <a:off x="128481" y="4741601"/>
            <a:ext cx="7398241" cy="19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705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6512-6129-D67C-E74D-69958192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811E7A-52D0-7337-D547-8B030954D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767BDD-5A8B-A8C6-C5AC-EB95136F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694"/>
            <a:ext cx="7740352" cy="565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8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A6A1E-1B5B-4677-B8B5-1BD19593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와 집계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28A3BA-8730-4AB1-8402-42DD3A9B9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F157B5-1C51-4CF1-A0B2-AE1FC1020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355"/>
            <a:ext cx="9144000" cy="40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03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6EBF5-59E6-4BF5-3FF9-D1E6B4B4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WITH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38CD04-1A91-1083-1C04-D7BD5AF9F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2ED39-682F-FAFA-94EB-00FD25F5B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3" y="988153"/>
            <a:ext cx="9144000" cy="37715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69EA4C-DDBE-B5E2-EEF6-61AF5CD3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24"/>
          <a:stretch/>
        </p:blipFill>
        <p:spPr>
          <a:xfrm>
            <a:off x="52845" y="4662389"/>
            <a:ext cx="9144000" cy="27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793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55E6F-8BDE-8232-DBF0-91C7E481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6C7720-C80D-2F75-9642-D62ABA01A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553871-96DA-E150-16F3-4683D728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136"/>
            <a:ext cx="9144000" cy="31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556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2C460-9609-979C-2B9B-5D9D120F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9FA316-ECEF-BE35-CBC3-6F4C60763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DDB5C1-1488-668E-69D8-484C1857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561"/>
            <a:ext cx="9144000" cy="32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26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A7CB2-8F40-C51B-AB42-F11A4BAF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089BCA-F682-6ADE-9F4E-C4789966C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F74F4-74AB-8275-80BF-71AC89C4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087"/>
            <a:ext cx="9144000" cy="34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93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97D05-A2C2-F706-1C3B-B8AD0674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2E9A79-4216-408E-CE5F-49BC280E2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5C40F-8838-6C62-D957-BD2A9A2D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77628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303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19181-F38C-0308-E475-AFDE6888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708DC7-44AB-E927-832A-0D3CA36D9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47E233-82C5-51E6-FB73-DC4AFA0E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9" y="1196752"/>
            <a:ext cx="860919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982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12F06-4408-CFA5-FFF4-6C069AD7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9E665A-AE1D-825E-E55B-5B563834B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A4935A-1D90-3463-F8F8-C37C810A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8" y="1124744"/>
            <a:ext cx="7562850" cy="581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BD2B03-EB89-F4F4-16E1-49D890F6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56792"/>
            <a:ext cx="789260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318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C0CDA-5C82-0964-D2D1-BB19A5CB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481376-2F68-E2C2-984F-6B9FB672B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75D73A-3133-5F5C-2840-8F705C8A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2" y="938783"/>
            <a:ext cx="7650753" cy="591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408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F5C11-0B30-2547-6FE7-ABEC9578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132835-74E2-8002-0C1D-96DB95A20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3BB9E-0BE5-993C-64B4-083AC8FB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2" y="1268760"/>
            <a:ext cx="7620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979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3B8E3-0727-A06F-25F2-FF3EB780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72213-C359-3A85-D013-1A4EBF7BD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BB1BB8-9AE9-4540-C591-2BD1E5C1C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9" y="1340768"/>
            <a:ext cx="74009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0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D0723-2C94-44AF-8A48-AD3582792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와 집계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BCD220-D3BE-45C7-A37B-03E78857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436CBA-D1D4-4EA2-BBD1-1367DA92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29"/>
            <a:ext cx="9144000" cy="48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421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96C6C-2519-3D6F-573C-CFC812EA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AA2D3-746A-1640-1A23-02571951B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B6E15E-CC1E-7990-098C-39A554E3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96752"/>
            <a:ext cx="76771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5910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ED2D7-137A-DC4C-7543-67C94051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Partion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60A934-AEBA-DBE3-654D-AA94193F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82518B-D5D8-A78E-ADDD-6FCB62CE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9" y="1268760"/>
            <a:ext cx="79343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056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41342-B935-6361-6B95-AC8C6DAC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Partion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5C166A-6537-0F54-94B1-E22CED2FD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045C0-D8B6-F817-7DB3-9C2C080D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7667625" cy="4295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5FA72C-E0C6-E5B0-1F84-C2F850F4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0" y="5304631"/>
            <a:ext cx="76485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1826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ED51D-D372-0976-5249-5F6E4996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Partion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48374C-94E4-E743-39B1-E48F2F022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C078EA-1ACA-E491-9BBE-AE34B561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64462"/>
            <a:ext cx="7169427" cy="55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132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9A373-33C7-06D1-1900-CB1B5E30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Partion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23C33-1AF6-6EEB-0361-B0C18C368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2E07F-CFDE-090A-8D5F-075F94F25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97" y="1185862"/>
            <a:ext cx="7829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044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1E823-3FAD-DECD-0F7F-CDEDD428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Partion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20057C-D638-A4E2-CD52-F820E5966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B6D9A9-69E6-473A-2597-07C9EFF2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46189"/>
            <a:ext cx="7326015" cy="52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9187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E6F95-77CF-BAE2-A5E7-C3425B21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65AF50-3245-7682-44BA-9F8DCF43B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938B87-D207-9C54-FC0E-F54AACA9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757362"/>
            <a:ext cx="79057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4558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1638C-30E4-85D0-7099-35BD1A24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혼자서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B06552-5DA6-50C4-28E1-B708194FC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31E9E-0181-BCAE-E2A8-7D8ADFE4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75914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6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43CEA-F82A-4292-9E72-D036A50F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와 집계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6F2B91-52A0-4321-9504-F9C38179F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764A5-3FEC-4A70-A3A8-19A5F5B6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17" y="1052736"/>
            <a:ext cx="9144000" cy="2798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2E4148-CEE5-49FA-8BDF-331F9A8E9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17" y="3933056"/>
            <a:ext cx="9144000" cy="15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1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79D26-EB10-4C92-B1C0-FCE5558E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와 집계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7BDB2-6D77-40C9-9408-C1325026F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4141C-CEC6-4B49-843B-A3B6A54C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66"/>
            <a:ext cx="9144000" cy="51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46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E10B3-2806-483D-BBCA-4F1DC0B5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와 집계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122709-0D63-48DA-A141-B437504FC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E83C2-6732-4991-97B7-77B2932A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800"/>
            <a:ext cx="9144000" cy="58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SECTION </a:t>
            </a:r>
            <a:r>
              <a:rPr lang="x-none"/>
              <a:t>01 </a:t>
            </a:r>
            <a:r>
              <a:rPr lang="en-US" dirty="0"/>
              <a:t>SELECT</a:t>
            </a:r>
            <a:r>
              <a:rPr lang="ko-KR" altLang="en-US" dirty="0"/>
              <a:t>문</a:t>
            </a:r>
            <a:endParaRPr lang="x-none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682625" y="1468438"/>
            <a:ext cx="8461375" cy="4327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b="1" dirty="0"/>
              <a:t>GROUP BY </a:t>
            </a:r>
            <a:r>
              <a:rPr lang="ko-KR" altLang="en-US" sz="1650" b="1" dirty="0"/>
              <a:t>및 </a:t>
            </a:r>
            <a:r>
              <a:rPr lang="en-US" altLang="ko-KR" sz="1650" b="1" dirty="0"/>
              <a:t>HAVING </a:t>
            </a:r>
            <a:r>
              <a:rPr lang="ko-KR" altLang="en-US" sz="1650" b="1" dirty="0"/>
              <a:t>그리고 집계 함수</a:t>
            </a:r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1650" dirty="0"/>
              <a:t>GROUP BY</a:t>
            </a:r>
            <a:r>
              <a:rPr lang="ko-KR" altLang="en-US" sz="1650" dirty="0"/>
              <a:t>절 </a:t>
            </a: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그룹으로 묶어주는 역할</a:t>
            </a: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집계 함수</a:t>
            </a:r>
            <a:r>
              <a:rPr lang="en-US" altLang="ko-KR" dirty="0">
                <a:solidFill>
                  <a:prstClr val="black"/>
                </a:solidFill>
              </a:rPr>
              <a:t>(Aggregate Function)</a:t>
            </a:r>
            <a:r>
              <a:rPr lang="ko-KR" altLang="en-US" dirty="0">
                <a:solidFill>
                  <a:prstClr val="black"/>
                </a:solidFill>
              </a:rPr>
              <a:t>와</a:t>
            </a:r>
            <a:r>
              <a:rPr lang="en-US" altLang="ko-KR" dirty="0">
                <a:solidFill>
                  <a:prstClr val="black"/>
                </a:solidFill>
              </a:rPr>
              <a:t>  </a:t>
            </a:r>
            <a:r>
              <a:rPr lang="ko-KR" altLang="en-US" dirty="0">
                <a:solidFill>
                  <a:prstClr val="black"/>
                </a:solidFill>
              </a:rPr>
              <a:t>함께 사용</a:t>
            </a:r>
          </a:p>
          <a:p>
            <a:pPr lvl="2"/>
            <a:r>
              <a:rPr lang="ko-KR" altLang="en-US" dirty="0">
                <a:solidFill>
                  <a:prstClr val="black"/>
                </a:solidFill>
              </a:rPr>
              <a:t>효율적인 데이터 그룹화 </a:t>
            </a:r>
            <a:r>
              <a:rPr lang="en-US" altLang="ko-KR" dirty="0">
                <a:solidFill>
                  <a:prstClr val="black"/>
                </a:solidFill>
              </a:rPr>
              <a:t>(Grouping)</a:t>
            </a:r>
          </a:p>
          <a:p>
            <a:pPr lvl="2"/>
            <a:r>
              <a:rPr lang="en-US" altLang="ko-KR" dirty="0">
                <a:solidFill>
                  <a:prstClr val="black"/>
                </a:solidFill>
              </a:rPr>
              <a:t>ex) </a:t>
            </a:r>
            <a:r>
              <a:rPr lang="ko-KR" altLang="en-US" dirty="0">
                <a:solidFill>
                  <a:prstClr val="black"/>
                </a:solidFill>
              </a:rPr>
              <a:t>각 사용자 별로 구매한 개수를 합쳐 출력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sz="1650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74E5BB-5912-A264-EC65-F89AFD8F6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927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B057-713A-4EBF-BA32-542B26E8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컬럼의 변형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0F2537-89D2-49E9-A2EB-37F0E9C1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B3C0AC-1E7F-4BB4-87BA-138E79CD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609"/>
            <a:ext cx="9144000" cy="43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5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94D26-EFCA-408F-9DF4-F8B4A28E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컬럼의 변형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559BD1-A6F4-45C8-A639-839339370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AF12A3-EF89-4E4F-A017-51BAF862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139"/>
            <a:ext cx="9144000" cy="38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2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B6F6F-B9FC-480E-BC1E-E5AE088F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컬럼의 변형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B1A3D5-429F-47FD-8933-540CD1F97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105FF7-E0D1-44EB-A5BC-35F5BBB7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862"/>
            <a:ext cx="9144000" cy="51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1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8D896-DCD0-4890-953E-159FBD99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컬럼의 </a:t>
            </a:r>
            <a:r>
              <a:rPr lang="en-US" altLang="ko-KR" dirty="0"/>
              <a:t>GROUP 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7252B0-DBBF-4DD6-AEF6-550A76D63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04CF4B-CE42-4C97-868F-077BAC79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855"/>
            <a:ext cx="9144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29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174F4-F273-446E-AB95-041C970E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</a:t>
            </a:r>
            <a:r>
              <a:rPr lang="ko-KR" altLang="en-US" dirty="0"/>
              <a:t>를 생략한 집계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6521DA-1AE3-444F-961C-FFFA9214A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3AFE9-3A3E-40E6-8B3A-651BCB425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741"/>
            <a:ext cx="9144000" cy="34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2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92C25-1A7D-41E2-BEB9-D74095A2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</a:t>
            </a:r>
            <a:r>
              <a:rPr lang="ko-KR" altLang="en-US" dirty="0"/>
              <a:t>를 생략한 집계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248FD7-5D70-4F8A-A766-6DF65BCA2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16465-8982-47FD-B3D9-134D91E5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598"/>
            <a:ext cx="9144000" cy="21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4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3FFFB-D8D6-4399-BEC9-C66A41B6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BY</a:t>
            </a:r>
            <a:r>
              <a:rPr lang="ko-KR" altLang="en-US" dirty="0"/>
              <a:t>를 생략한 집계 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0FE42A-7A9C-4F9D-9BB0-49C3CC13D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42B86-A020-4AFD-8E92-AF8F1B9E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760"/>
            <a:ext cx="9144000" cy="46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4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AEF24-CEF7-4AC7-80F1-C85367DD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사용 규칙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88491C-4934-498E-8A55-1C47A238B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3600B6-3521-4023-B259-8B6B064E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137"/>
            <a:ext cx="8028384" cy="54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19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B4AF4-2393-42A0-B5C7-DEE8BF85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사용 규칙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327265-A9D3-4349-9326-396281272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F3D576-7A06-4BC6-A9C8-4D361ED7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39"/>
            <a:ext cx="9144000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8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34097-4524-4579-B879-AD9C378E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HAVING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224A3E-0697-45B0-AB20-04B88064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83D965-D9A5-4AB8-A15A-F9E4CB24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165"/>
            <a:ext cx="9144000" cy="55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2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SECTION </a:t>
            </a:r>
            <a:r>
              <a:rPr lang="x-none"/>
              <a:t>01 </a:t>
            </a:r>
            <a:r>
              <a:rPr lang="en-US" dirty="0"/>
              <a:t>SELECT</a:t>
            </a:r>
            <a:r>
              <a:rPr lang="ko-KR" altLang="en-US" dirty="0"/>
              <a:t>문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682625" y="1468438"/>
            <a:ext cx="8461375" cy="43275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1650" b="1" dirty="0"/>
              <a:t>GROUP BY </a:t>
            </a:r>
            <a:r>
              <a:rPr lang="ko-KR" altLang="en-US" sz="1650" b="1" dirty="0"/>
              <a:t>및 </a:t>
            </a:r>
            <a:r>
              <a:rPr lang="en-US" altLang="ko-KR" sz="1650" b="1" dirty="0"/>
              <a:t>HAVING </a:t>
            </a:r>
            <a:r>
              <a:rPr lang="ko-KR" altLang="en-US" sz="1650" b="1" dirty="0"/>
              <a:t>그리고 집계 함수</a:t>
            </a:r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1650" dirty="0"/>
              <a:t>GROUP BY</a:t>
            </a:r>
            <a:r>
              <a:rPr lang="ko-KR" altLang="en-US" sz="1650" dirty="0"/>
              <a:t>와 함께 자주 사용되는 집계 함수 </a:t>
            </a:r>
          </a:p>
          <a:p>
            <a:pPr lvl="1"/>
            <a:endParaRPr lang="en-US" altLang="ko-KR" sz="1650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ex) </a:t>
            </a:r>
            <a:r>
              <a:rPr lang="ko-KR" altLang="en-US" dirty="0">
                <a:solidFill>
                  <a:prstClr val="black"/>
                </a:solidFill>
              </a:rPr>
              <a:t>전체 구매자가 구매한 물품의 개수 평균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26" y="2230316"/>
            <a:ext cx="5458100" cy="225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108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7DCE4-1DA1-4962-9BF8-36E24239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HAVING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22F829-0C3B-48C3-BB25-084B1E003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819884-F568-4528-BD9A-2979DA84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511"/>
            <a:ext cx="9144000" cy="52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0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A838A-65CB-40CC-8F9F-EDF298E5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HAVING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8C75EA-B239-45AC-BF79-7A8A59DE7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49DA54-C6B1-4219-A154-1B1E2703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186"/>
            <a:ext cx="9144000" cy="558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45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626A4-665D-4500-A089-1F5A4632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2BE094-38D6-4859-9E24-B5C6F6544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851CE-55E1-4570-891C-479C3CA9C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011"/>
            <a:ext cx="9144000" cy="38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38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5E9C0-D5BA-4158-BBD4-0C09E6AE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538409-6F98-45D7-A3FB-EFE3079BD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35FBF6-7C31-4A57-B650-FB7BB5B7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841"/>
            <a:ext cx="9144000" cy="2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1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82DD3-F14D-477A-BF9A-C3C13EB6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D85200-DD92-4983-8662-A94CC3A79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3F029-ABBC-4102-81F9-16E1FCD6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717"/>
            <a:ext cx="9144000" cy="34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04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35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03</a:t>
            </a:r>
            <a:br>
              <a:rPr kumimoji="0" lang="en-US" altLang="ko-KR" sz="4000" b="1" dirty="0">
                <a:solidFill>
                  <a:srgbClr val="215968"/>
                </a:solidFill>
              </a:rPr>
            </a:br>
            <a:br>
              <a:rPr kumimoji="0" lang="en-US" altLang="ko-KR" sz="800" dirty="0"/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조인</a:t>
            </a:r>
          </a:p>
        </p:txBody>
      </p:sp>
    </p:spTree>
    <p:extLst>
      <p:ext uri="{BB962C8B-B14F-4D97-AF65-F5344CB8AC3E}">
        <p14:creationId xmlns:p14="http://schemas.microsoft.com/office/powerpoint/2010/main" val="2847857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SECTION 0</a:t>
            </a:r>
            <a:r>
              <a:rPr lang="en-US" dirty="0"/>
              <a:t>2</a:t>
            </a:r>
            <a:r>
              <a:rPr lang="x-none"/>
              <a:t> </a:t>
            </a:r>
            <a:r>
              <a:rPr lang="ko-KR" altLang="en-US"/>
              <a:t>조인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682625" y="1468438"/>
            <a:ext cx="8461375" cy="433387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650" b="1" dirty="0"/>
              <a:t>조인</a:t>
            </a:r>
            <a:r>
              <a:rPr lang="en-US" altLang="ko-KR" sz="1650" b="1" dirty="0"/>
              <a:t>(Join)</a:t>
            </a:r>
            <a:endParaRPr lang="ko-KR" altLang="en-US" sz="1650" b="1" dirty="0"/>
          </a:p>
          <a:p>
            <a:pPr marL="171450" lvl="1">
              <a:lnSpc>
                <a:spcPct val="120000"/>
              </a:lnSpc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1650" b="1" dirty="0"/>
              <a:t>조인 </a:t>
            </a:r>
            <a:endParaRPr lang="en-US" altLang="ko-KR" sz="1650" b="1" dirty="0"/>
          </a:p>
          <a:p>
            <a:pPr lvl="1">
              <a:lnSpc>
                <a:spcPct val="120000"/>
              </a:lnSpc>
            </a:pPr>
            <a:r>
              <a:rPr lang="ko-KR" altLang="en-US" b="1" dirty="0">
                <a:solidFill>
                  <a:prstClr val="black"/>
                </a:solidFill>
              </a:rPr>
              <a:t>두 개 이상의 테이블을 서로 묶어서 하나의 결과 집합으로 만들어 내는 것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b="1" dirty="0">
                <a:solidFill>
                  <a:prstClr val="black"/>
                </a:solidFill>
              </a:rPr>
              <a:t>종류 </a:t>
            </a:r>
            <a:r>
              <a:rPr lang="en-US" altLang="ko-KR" b="1" dirty="0">
                <a:solidFill>
                  <a:prstClr val="black"/>
                </a:solidFill>
              </a:rPr>
              <a:t>: INNER JOIN, OUTER JOIN, CROSS JOIN, SELF JOIN</a:t>
            </a:r>
          </a:p>
          <a:p>
            <a:pPr lvl="1">
              <a:lnSpc>
                <a:spcPct val="120000"/>
              </a:lnSpc>
            </a:pPr>
            <a:endParaRPr lang="en-US" altLang="ko-KR" b="1" dirty="0">
              <a:solidFill>
                <a:prstClr val="black"/>
              </a:solidFill>
            </a:endParaRPr>
          </a:p>
          <a:p>
            <a:pPr marL="171450" lvl="1">
              <a:lnSpc>
                <a:spcPct val="120000"/>
              </a:lnSpc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1650" b="1" dirty="0">
                <a:solidFill>
                  <a:prstClr val="black"/>
                </a:solidFill>
              </a:rPr>
              <a:t>데이터베이스의 테이블</a:t>
            </a:r>
            <a:endParaRPr lang="en-US" altLang="ko-KR" sz="1650" b="1" dirty="0">
              <a:solidFill>
                <a:prstClr val="black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b="1" dirty="0">
                <a:solidFill>
                  <a:prstClr val="black"/>
                </a:solidFill>
              </a:rPr>
              <a:t>중복과 공간 낭비를 피하고 데이터의 </a:t>
            </a:r>
            <a:r>
              <a:rPr lang="ko-KR" altLang="en-US" b="1" dirty="0" err="1">
                <a:solidFill>
                  <a:prstClr val="black"/>
                </a:solidFill>
              </a:rPr>
              <a:t>무결성을</a:t>
            </a:r>
            <a:r>
              <a:rPr lang="ko-KR" altLang="en-US" b="1" dirty="0">
                <a:solidFill>
                  <a:prstClr val="black"/>
                </a:solidFill>
              </a:rPr>
              <a:t> 위해서 여러 개의 테이블로 분리하여 저장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b="1" dirty="0">
                <a:solidFill>
                  <a:prstClr val="black"/>
                </a:solidFill>
              </a:rPr>
              <a:t>분리된 테이블들은 서로 관계</a:t>
            </a:r>
            <a:r>
              <a:rPr lang="en-US" altLang="ko-KR" b="1" dirty="0">
                <a:solidFill>
                  <a:prstClr val="black"/>
                </a:solidFill>
              </a:rPr>
              <a:t>(Relation)</a:t>
            </a:r>
            <a:r>
              <a:rPr lang="ko-KR" altLang="en-US" b="1" dirty="0">
                <a:solidFill>
                  <a:prstClr val="black"/>
                </a:solidFill>
              </a:rPr>
              <a:t>를 가짐</a:t>
            </a:r>
            <a:endParaRPr lang="en-US" altLang="ko-KR" b="1" dirty="0">
              <a:solidFill>
                <a:prstClr val="black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b="1" dirty="0">
                <a:solidFill>
                  <a:prstClr val="black"/>
                </a:solidFill>
              </a:rPr>
              <a:t>1</a:t>
            </a:r>
            <a:r>
              <a:rPr lang="ko-KR" altLang="en-US" b="1" dirty="0">
                <a:solidFill>
                  <a:prstClr val="black"/>
                </a:solidFill>
              </a:rPr>
              <a:t>대 다 관계 보편적</a:t>
            </a:r>
            <a:endParaRPr lang="en-US" altLang="ko-KR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95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SECTION 0</a:t>
            </a:r>
            <a:r>
              <a:rPr lang="en-US" dirty="0"/>
              <a:t>2</a:t>
            </a:r>
            <a:r>
              <a:rPr lang="x-none"/>
              <a:t> </a:t>
            </a:r>
            <a:r>
              <a:rPr lang="ko-KR" altLang="en-US"/>
              <a:t>조인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682625" y="1468438"/>
            <a:ext cx="8461375" cy="43338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1650" b="1" dirty="0"/>
              <a:t>INNER JOIN(</a:t>
            </a:r>
            <a:r>
              <a:rPr lang="ko-KR" altLang="en-US" sz="1650" b="1" dirty="0"/>
              <a:t>내부 조인</a:t>
            </a:r>
            <a:r>
              <a:rPr lang="en-US" altLang="ko-KR" sz="1650" b="1" dirty="0"/>
              <a:t>)</a:t>
            </a:r>
            <a:endParaRPr lang="ko-KR" altLang="en-US" sz="1650" b="1" dirty="0"/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ko-KR" altLang="en-US" sz="1650" b="1" dirty="0"/>
              <a:t>조인 중에서 가장 많이 사용되는 조인 </a:t>
            </a:r>
            <a:endParaRPr lang="en-US" altLang="ko-KR" sz="1650" b="1" dirty="0"/>
          </a:p>
          <a:p>
            <a:pPr lvl="1"/>
            <a:r>
              <a:rPr lang="ko-KR" altLang="en-US" b="1" dirty="0">
                <a:solidFill>
                  <a:prstClr val="black"/>
                </a:solidFill>
              </a:rPr>
              <a:t>대개의 업무에서 조인은 </a:t>
            </a:r>
            <a:r>
              <a:rPr lang="en-US" altLang="ko-KR" b="1" dirty="0">
                <a:solidFill>
                  <a:prstClr val="black"/>
                </a:solidFill>
              </a:rPr>
              <a:t>INNER JOIN </a:t>
            </a:r>
            <a:r>
              <a:rPr lang="ko-KR" altLang="en-US" b="1" dirty="0">
                <a:solidFill>
                  <a:prstClr val="black"/>
                </a:solidFill>
              </a:rPr>
              <a:t>사용</a:t>
            </a:r>
          </a:p>
          <a:p>
            <a:pPr lvl="1"/>
            <a:r>
              <a:rPr lang="ko-KR" altLang="en-US" b="1" dirty="0">
                <a:solidFill>
                  <a:prstClr val="black"/>
                </a:solidFill>
              </a:rPr>
              <a:t>일반적으로 </a:t>
            </a:r>
            <a:r>
              <a:rPr lang="en-US" altLang="ko-KR" b="1" dirty="0">
                <a:solidFill>
                  <a:prstClr val="black"/>
                </a:solidFill>
              </a:rPr>
              <a:t>JOIN</a:t>
            </a:r>
            <a:r>
              <a:rPr lang="ko-KR" altLang="en-US" b="1" dirty="0">
                <a:solidFill>
                  <a:prstClr val="black"/>
                </a:solidFill>
              </a:rPr>
              <a:t>이라고 얘기하는 것이 이 </a:t>
            </a:r>
            <a:r>
              <a:rPr lang="en-US" altLang="ko-KR" b="1" dirty="0">
                <a:solidFill>
                  <a:prstClr val="black"/>
                </a:solidFill>
              </a:rPr>
              <a:t>INNER JOIN </a:t>
            </a:r>
            <a:r>
              <a:rPr lang="ko-KR" altLang="en-US" b="1" dirty="0">
                <a:solidFill>
                  <a:prstClr val="black"/>
                </a:solidFill>
              </a:rPr>
              <a:t>지칭</a:t>
            </a:r>
          </a:p>
          <a:p>
            <a:pPr lvl="1"/>
            <a:r>
              <a:rPr lang="ko-KR" altLang="en-US" b="1" dirty="0">
                <a:solidFill>
                  <a:prstClr val="black"/>
                </a:solidFill>
              </a:rPr>
              <a:t>사용 형식</a:t>
            </a: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endParaRPr lang="en-US" altLang="ko-KR" b="1" dirty="0">
              <a:solidFill>
                <a:prstClr val="black"/>
              </a:solidFill>
            </a:endParaRPr>
          </a:p>
          <a:p>
            <a:pPr lvl="1"/>
            <a:r>
              <a:rPr lang="en-US" altLang="ko-KR" b="1" dirty="0">
                <a:solidFill>
                  <a:prstClr val="black"/>
                </a:solidFill>
              </a:rPr>
              <a:t>JOIN</a:t>
            </a:r>
            <a:r>
              <a:rPr lang="ko-KR" altLang="en-US" b="1" dirty="0">
                <a:solidFill>
                  <a:prstClr val="black"/>
                </a:solidFill>
              </a:rPr>
              <a:t>만 써도 </a:t>
            </a:r>
            <a:r>
              <a:rPr lang="en-US" altLang="ko-KR" b="1" dirty="0">
                <a:solidFill>
                  <a:prstClr val="black"/>
                </a:solidFill>
              </a:rPr>
              <a:t>INNER JOIN</a:t>
            </a:r>
            <a:r>
              <a:rPr lang="ko-KR" altLang="en-US" b="1" dirty="0">
                <a:solidFill>
                  <a:prstClr val="black"/>
                </a:solidFill>
              </a:rPr>
              <a:t>으로 인식함</a:t>
            </a:r>
            <a:endParaRPr lang="en-US" altLang="ko-KR" b="1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79" y="3436096"/>
            <a:ext cx="6276386" cy="135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253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2309720"/>
            <a:ext cx="3001439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	*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    	Customer, Orders;</a:t>
            </a:r>
            <a:endParaRPr lang="en-US" altLang="ko-KR" sz="140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4480" y="638132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3-16 </a:t>
            </a:r>
            <a:r>
              <a:rPr lang="en-US" altLang="ko-KR" sz="1400" b="1" dirty="0">
                <a:ea typeface="맑은 고딕" panose="020B0503020000020004" pitchFamily="50" charset="-127"/>
              </a:rPr>
              <a:t>Customer</a:t>
            </a:r>
            <a:r>
              <a:rPr lang="ko-KR" altLang="en-US" sz="1400" b="1" dirty="0">
                <a:ea typeface="맑은 고딕" panose="020B0503020000020004" pitchFamily="50" charset="-127"/>
              </a:rPr>
              <a:t>와 </a:t>
            </a:r>
            <a:r>
              <a:rPr lang="en-US" altLang="ko-KR" sz="1400" b="1" dirty="0">
                <a:ea typeface="맑은 고딕" panose="020B0503020000020004" pitchFamily="50" charset="-127"/>
              </a:rPr>
              <a:t>Orders </a:t>
            </a:r>
            <a:r>
              <a:rPr lang="ko-KR" altLang="en-US" sz="1400" b="1" dirty="0">
                <a:ea typeface="맑은 고딕" panose="020B0503020000020004" pitchFamily="50" charset="-127"/>
              </a:rPr>
              <a:t>테이블의 합체 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en-US" altLang="ko-KR" dirty="0"/>
              <a:t>Customer </a:t>
            </a:r>
            <a:r>
              <a:rPr lang="ko-KR" altLang="en-US" dirty="0"/>
              <a:t>테이블을 </a:t>
            </a:r>
            <a:r>
              <a:rPr lang="en-US" altLang="ko-KR" dirty="0"/>
              <a:t>Orders </a:t>
            </a:r>
            <a:r>
              <a:rPr lang="ko-KR" altLang="en-US" dirty="0"/>
              <a:t>테이블과 조건 없이 연결해보자</a:t>
            </a:r>
            <a:r>
              <a:rPr lang="en-US" altLang="ko-KR" dirty="0"/>
              <a:t>. </a:t>
            </a:r>
          </a:p>
          <a:p>
            <a:pPr marL="0" indent="0" latinLnBrk="0">
              <a:lnSpc>
                <a:spcPct val="120000"/>
              </a:lnSpc>
              <a:buNone/>
            </a:pPr>
            <a:r>
              <a:rPr lang="en-US" altLang="ko-KR" dirty="0"/>
              <a:t>     Customer</a:t>
            </a:r>
            <a:r>
              <a:rPr lang="ko-KR" altLang="en-US" dirty="0"/>
              <a:t>와 </a:t>
            </a:r>
            <a:r>
              <a:rPr lang="en-US" altLang="ko-KR" dirty="0"/>
              <a:t>Orders </a:t>
            </a:r>
            <a:r>
              <a:rPr lang="ko-KR" altLang="en-US" dirty="0"/>
              <a:t>테이블의 합체 결과 </a:t>
            </a:r>
            <a:r>
              <a:rPr lang="ko-KR" altLang="en-US" dirty="0" err="1"/>
              <a:t>투플의</a:t>
            </a:r>
            <a:r>
              <a:rPr lang="ko-KR" altLang="en-US" dirty="0"/>
              <a:t> 개수는 고객이 다섯 명이고  </a:t>
            </a:r>
            <a:endParaRPr lang="en-US" altLang="ko-KR" dirty="0"/>
          </a:p>
          <a:p>
            <a:pPr marL="0" indent="0" latinLnBrk="0">
              <a:lnSpc>
                <a:spcPct val="120000"/>
              </a:lnSpc>
              <a:buNone/>
            </a:pPr>
            <a:r>
              <a:rPr lang="en-US" altLang="ko-KR" dirty="0"/>
              <a:t>     </a:t>
            </a:r>
            <a:r>
              <a:rPr lang="ko-KR" altLang="en-US" dirty="0"/>
              <a:t>주문이 열 개이므로 </a:t>
            </a:r>
            <a:r>
              <a:rPr lang="en-US" altLang="ko-KR" dirty="0"/>
              <a:t>5×10 </a:t>
            </a:r>
            <a:r>
              <a:rPr lang="ko-KR" altLang="en-US" dirty="0"/>
              <a:t>해서 </a:t>
            </a:r>
            <a:r>
              <a:rPr lang="en-US" altLang="ko-KR" dirty="0"/>
              <a:t>50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132856"/>
            <a:ext cx="5121209" cy="414305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55AF56-00E2-E258-B8D0-987FE192B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713309" y="1844824"/>
          <a:ext cx="781913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9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3-21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고객과 고객의 주문에 관한 데이터를 모두 보이시오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	Customer, Orders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   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84984"/>
            <a:ext cx="7424911" cy="254340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961A1C-C2F8-5161-9D61-CB1C1EDFA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SECTION </a:t>
            </a:r>
            <a:r>
              <a:rPr lang="x-none"/>
              <a:t>01 </a:t>
            </a:r>
            <a:r>
              <a:rPr lang="en-US" dirty="0"/>
              <a:t>SELECT</a:t>
            </a:r>
            <a:r>
              <a:rPr lang="ko-KR" altLang="en-US" dirty="0"/>
              <a:t>문</a:t>
            </a:r>
            <a:endParaRPr lang="x-none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682625" y="1468438"/>
            <a:ext cx="8461375" cy="4327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b="1" dirty="0"/>
              <a:t>GROUP BY </a:t>
            </a:r>
            <a:r>
              <a:rPr lang="ko-KR" altLang="en-US" sz="1650" b="1" dirty="0"/>
              <a:t>및 </a:t>
            </a:r>
            <a:r>
              <a:rPr lang="en-US" altLang="ko-KR" sz="1650" b="1" dirty="0"/>
              <a:t>HAVING </a:t>
            </a:r>
            <a:r>
              <a:rPr lang="ko-KR" altLang="en-US" sz="1650" b="1" dirty="0"/>
              <a:t>그리고 집계 함수</a:t>
            </a:r>
          </a:p>
          <a:p>
            <a:pPr marL="171450" lvl="1">
              <a:spcBef>
                <a:spcPts val="750"/>
              </a:spcBef>
              <a:buClr>
                <a:srgbClr val="4BB0A0"/>
              </a:buClr>
              <a:buFont typeface="시스템 서체"/>
              <a:buChar char="◦"/>
            </a:pPr>
            <a:r>
              <a:rPr lang="en-US" altLang="ko-KR" sz="1650" dirty="0"/>
              <a:t>Having</a:t>
            </a:r>
            <a:r>
              <a:rPr lang="ko-KR" altLang="en-US" sz="1650" dirty="0"/>
              <a:t>절</a:t>
            </a:r>
            <a:endParaRPr lang="en-US" altLang="ko-KR" sz="1650" dirty="0"/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WHERE</a:t>
            </a:r>
            <a:r>
              <a:rPr lang="ko-KR" altLang="en-US" dirty="0">
                <a:solidFill>
                  <a:prstClr val="black"/>
                </a:solidFill>
              </a:rPr>
              <a:t>와 비슷한 개념으로 조건 제한하는 것이지만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집계 함수에 대해서 조건을 제한하는 것</a:t>
            </a: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HAVING</a:t>
            </a:r>
            <a:r>
              <a:rPr lang="ko-KR" altLang="en-US" dirty="0">
                <a:solidFill>
                  <a:prstClr val="black"/>
                </a:solidFill>
              </a:rPr>
              <a:t>절은 꼭 </a:t>
            </a:r>
            <a:r>
              <a:rPr lang="en-US" altLang="ko-KR" dirty="0">
                <a:solidFill>
                  <a:prstClr val="black"/>
                </a:solidFill>
              </a:rPr>
              <a:t>GROUP BY</a:t>
            </a:r>
            <a:r>
              <a:rPr lang="ko-KR" altLang="en-US" dirty="0">
                <a:solidFill>
                  <a:prstClr val="black"/>
                </a:solidFill>
              </a:rPr>
              <a:t>절 다음에 나와야 함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순서 바뀌면 안됨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489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713309" y="1839819"/>
          <a:ext cx="7579791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3-22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고객과 고객의 주문에 관한 데이터를 고객번호 순으로 정렬하여 보이시오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*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 	Customer, Orders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    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Orders.custid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ORDER BY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344816" cy="258731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209612-D487-1105-6B5F-34AF22AF3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735807" y="1827560"/>
          <a:ext cx="745909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3-23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고객의 이름과 고객이 주문한 도서의 판매가격을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name,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saleprice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	Customer, Orders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  </a:t>
                      </a:r>
                      <a:r>
                        <a:rPr lang="en-US" altLang="ko-KR" sz="800" dirty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345234"/>
            <a:ext cx="1349973" cy="237991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FC5061-541E-36BF-4B16-54BB3D3FB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내용 개체 틀 3"/>
          <p:cNvGraphicFramePr>
            <a:graphicFrameLocks/>
          </p:cNvGraphicFramePr>
          <p:nvPr/>
        </p:nvGraphicFramePr>
        <p:xfrm>
          <a:off x="735807" y="1839436"/>
          <a:ext cx="7459091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3-24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고객별로 주문한 모든 도서의 총 판매액을 구하고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고객별로 정렬하시오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name, SUM(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  	Customer, Orders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     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Orders.custid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GROUP BY	Customer.name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ORDER BY	Customer.name;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348880"/>
            <a:ext cx="1813947" cy="122413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F9C60-229A-D4F7-BBB5-906D82777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343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07244" y="621826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3-20 </a:t>
            </a:r>
            <a:r>
              <a:rPr lang="ko-KR" altLang="en-US" sz="1400" b="1" dirty="0">
                <a:ea typeface="맑은 고딕" panose="020B0503020000020004" pitchFamily="50" charset="-127"/>
              </a:rPr>
              <a:t>마당서점 데이터 간의 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45" y="1792833"/>
            <a:ext cx="5704655" cy="4337542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6ABA5B-EF3D-D2D1-6A6F-C1F47DE5F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735807" y="1844824"/>
          <a:ext cx="765261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3-25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고객의 이름과 고객이 주문한 도서의 이름을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Customer.name,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Book.bookname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	Customer, Orders, 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  </a:t>
                      </a:r>
                      <a:r>
                        <a:rPr lang="en-US" altLang="ko-KR" sz="800" dirty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           </a:t>
                      </a:r>
                      <a:r>
                        <a:rPr lang="en-US" altLang="ko-KR" sz="400" dirty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AND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Orders.bookid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Book.bookid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420888"/>
            <a:ext cx="1942902" cy="226332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58A35A-2320-0C72-4B64-DFBCD428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내용 개체 틀 3"/>
          <p:cNvGraphicFramePr>
            <a:graphicFrameLocks/>
          </p:cNvGraphicFramePr>
          <p:nvPr/>
        </p:nvGraphicFramePr>
        <p:xfrm>
          <a:off x="735807" y="1844000"/>
          <a:ext cx="765261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3-26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20,000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원인 도서를 주문한 고객의 이름과 도서의 이름을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Customer.name,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Book.bookname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	Customer, Orders, 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   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AND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Orders.bookid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Book.bookid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           </a:t>
                      </a:r>
                      <a:r>
                        <a:rPr lang="en-US" altLang="ko-KR" sz="800" dirty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AND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Book.price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=20000;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328" y="3510468"/>
            <a:ext cx="1534096" cy="48971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E9324B-917A-82C9-9534-583DA6199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504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683073"/>
            <a:ext cx="8064896" cy="118779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외부조인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/>
        </p:nvGraphicFramePr>
        <p:xfrm>
          <a:off x="665337" y="2276138"/>
          <a:ext cx="7579071" cy="1541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0"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3-27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구매하지 않은 고객을 포함하여 고객의 이름과 고객이 주문한 도서의 판매가격을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0"/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Customer.name,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saleprice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pPr latinLnBrk="0"/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	Customer LEFT OUTER JOIN Orders </a:t>
                      </a:r>
                    </a:p>
                    <a:p>
                      <a:pPr latinLnBrk="0"/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                       ON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Customer.custid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=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Orders.custid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072705"/>
            <a:ext cx="1458107" cy="273255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2C079C-AA8E-F2B7-E092-CC73AFFE1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82984" y="2276872"/>
          <a:ext cx="7949456" cy="3456384"/>
        </p:xfrm>
        <a:graphic>
          <a:graphicData uri="http://schemas.openxmlformats.org/drawingml/2006/table">
            <a:tbl>
              <a:tblPr/>
              <a:tblGrid>
                <a:gridCol w="1108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111"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명령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774">
                <a:tc rowSpan="2"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조인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&lt;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속성들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1,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&lt;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조인조건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 AND &lt;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jus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문에서는 주로 동등조인을 사용함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algn="just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두 가지 문법 중 하나를 사용할 수 있음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419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&lt;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속성들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 INNER JOIN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 ON &lt;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조인조건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&lt;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5080">
                <a:tc>
                  <a:txBody>
                    <a:bodyPr/>
                    <a:lstStyle/>
                    <a:p>
                      <a:pPr marL="0" marR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외부조인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&lt;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속성들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 {LEFT |RIGHT |FULL [OUTER]} JOIN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테이블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 ON &lt;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조인조건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WHERE &lt;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검색조건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0">
                        <a:lnSpc>
                          <a:spcPct val="150000"/>
                        </a:lnSpc>
                      </a:pP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외부조인은 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FROM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절에 조인 종류를 </a:t>
                      </a:r>
                      <a:b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적고 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ON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이용하여 조인조건을 명시함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1560" y="191683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3-9 </a:t>
            </a:r>
            <a:r>
              <a:rPr lang="ko-KR" altLang="en-US" sz="1400" b="1" dirty="0">
                <a:ea typeface="맑은 고딕" panose="020B0503020000020004" pitchFamily="50" charset="-127"/>
              </a:rPr>
              <a:t>조인 문법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조인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개의 테이블을 합체해보자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07CF1A-CA1E-AA9E-F939-34CA59457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48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04</a:t>
            </a:r>
            <a:br>
              <a:rPr kumimoji="0" lang="en-US" altLang="ko-KR" sz="4000" b="1" dirty="0">
                <a:solidFill>
                  <a:srgbClr val="215968"/>
                </a:solidFill>
              </a:rPr>
            </a:br>
            <a:br>
              <a:rPr kumimoji="0" lang="en-US" altLang="ko-KR" sz="800" dirty="0"/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주식 데이터 조인</a:t>
            </a:r>
          </a:p>
        </p:txBody>
      </p:sp>
    </p:spTree>
    <p:extLst>
      <p:ext uri="{BB962C8B-B14F-4D97-AF65-F5344CB8AC3E}">
        <p14:creationId xmlns:p14="http://schemas.microsoft.com/office/powerpoint/2010/main" val="1804184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7CDC0AE-012C-46E3-BF48-C5517241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A74ADC-F570-4EB1-8BF9-CB5BC8BC5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FACC16-D270-46C6-9D2D-A89FB0E7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2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16744" y="1637308"/>
            <a:ext cx="8064896" cy="474402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400" dirty="0"/>
              <a:t>※  </a:t>
            </a:r>
            <a:r>
              <a:rPr lang="ko-KR" altLang="en-US" sz="1400" dirty="0"/>
              <a:t>의미 있는 열 이름을 출력하고 싶으면 속성이름의 별칭을 지칭하는 </a:t>
            </a:r>
            <a:r>
              <a:rPr lang="en-US" altLang="ko-KR" sz="1400" dirty="0"/>
              <a:t>AS </a:t>
            </a:r>
            <a:r>
              <a:rPr lang="ko-KR" altLang="en-US" sz="1400" dirty="0"/>
              <a:t>키워드를 사용하여 </a:t>
            </a:r>
            <a:endParaRPr lang="en-US" altLang="ko-KR" sz="1400" dirty="0"/>
          </a:p>
          <a:p>
            <a:pPr>
              <a:buNone/>
            </a:pPr>
            <a:r>
              <a:rPr lang="ko-KR" altLang="en-US" sz="1400" dirty="0"/>
              <a:t>    열 이름을 부여한다</a:t>
            </a:r>
            <a:r>
              <a:rPr lang="en-US" altLang="ko-KR" sz="140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590501" y="1820565"/>
          <a:ext cx="745909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3-15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고객이 주문한 도서의 총 판매액을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SUM(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) 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Orders;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76784" y="4452392"/>
            <a:ext cx="3001439" cy="6085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SELECT	SUM(</a:t>
            </a:r>
            <a:r>
              <a:rPr lang="en-US" altLang="ko-KR" sz="1400" dirty="0" err="1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saleprice</a:t>
            </a:r>
            <a:r>
              <a:rPr lang="en-US" altLang="ko-KR" sz="1400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) AS </a:t>
            </a:r>
            <a:r>
              <a:rPr lang="ko-KR" altLang="en-US" sz="1400" dirty="0" err="1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총매출</a:t>
            </a:r>
            <a:endParaRPr lang="en-US" altLang="ko-KR" sz="1400" dirty="0">
              <a:solidFill>
                <a:schemeClr val="dk1"/>
              </a:solidFill>
              <a:latin typeface="+mn-ea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dk1"/>
                </a:solidFill>
                <a:latin typeface="+mn-ea"/>
                <a:ea typeface="맑은 고딕" panose="020B0503020000020004" pitchFamily="50" charset="-127"/>
              </a:rPr>
              <a:t>FROM	Orders;</a:t>
            </a:r>
            <a:endParaRPr lang="en-US" altLang="ko-KR" sz="1400" dirty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집계 함수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 판매액의 합계를 알고 싶다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348880"/>
            <a:ext cx="1239287" cy="581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509120"/>
            <a:ext cx="671512" cy="63341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D3F78E-D926-4352-4985-092CB342A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668B8CC-671C-4EF7-A885-5EAE4DC5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141E79-4A5F-4280-B135-2995BBAB4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38372-FA19-4AE7-9306-6B96741C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82" y="1196752"/>
            <a:ext cx="9144000" cy="5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BF4A1-29E2-4152-912E-433E1E43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JOIN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154F7-821E-459A-B4F1-37B0CF4AA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529A2C-E0A0-4E80-8B62-4864DEAA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587"/>
            <a:ext cx="9144000" cy="41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4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A2728-6AA8-4CFA-BE84-B17F8514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JOIN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0E7F2E-1ECB-492F-A309-9A9C8FDE3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203CE-C440-4500-9130-9BD1117B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" y="1008061"/>
            <a:ext cx="9144000" cy="58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23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03CED-AA62-4099-8061-79E71933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JOIN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FF0C12-CE32-4456-9F2C-0B06DAC62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EAC9A-1569-4E08-90C8-A59A4DD5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139"/>
            <a:ext cx="9144000" cy="46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26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5E879-967B-447E-BAD7-46EAD402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</a:t>
            </a:r>
            <a:r>
              <a:rPr lang="ko-KR" altLang="en-US" dirty="0"/>
              <a:t>조인의 원리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F4A3B1-44E0-4830-8A42-1DFE6C25D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BD6E1-2B96-41A8-8802-3CF3727C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246"/>
            <a:ext cx="8070938" cy="52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59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6BD78-B3F9-4E66-92B6-60B652D6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</a:t>
            </a:r>
            <a:r>
              <a:rPr lang="ko-KR" altLang="en-US" dirty="0"/>
              <a:t>조인의 원리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F0600C-E5AC-47EF-B50E-3DA1EA74C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6D1F8-6FF2-49FA-AF83-448A99BD3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309323"/>
            <a:ext cx="7676503" cy="442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89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E454E-BA57-43C7-A91F-8D0090DA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 </a:t>
            </a:r>
            <a:r>
              <a:rPr lang="ko-KR" altLang="en-US" dirty="0"/>
              <a:t>의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3604B1-A4FA-49EE-B144-FD9628CE1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189EE6-558D-4560-BB6B-5A306408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393"/>
            <a:ext cx="7884368" cy="56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2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F02DD-7C9B-4223-9DA1-84C2F146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 </a:t>
            </a:r>
            <a:r>
              <a:rPr lang="ko-KR" altLang="en-US" dirty="0"/>
              <a:t>의 처리 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24B16A-5279-4BC0-8599-C521DF9B4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A9B127-07DF-4054-AAC2-2A6F040C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626"/>
            <a:ext cx="9144000" cy="48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89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2202A-284C-4D7C-AFD1-917D087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</a:t>
            </a:r>
            <a:r>
              <a:rPr lang="ko-KR" altLang="en-US" dirty="0"/>
              <a:t>조인 예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BA7F3C-644C-4000-A215-D21816CEC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4759A5-895F-4030-948C-8B4A17CB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475"/>
            <a:ext cx="9144000" cy="49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40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514EB-9354-44DB-A76C-C4FCE2CF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</a:t>
            </a:r>
            <a:r>
              <a:rPr lang="ko-KR" altLang="en-US" dirty="0"/>
              <a:t>조인 예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7021CB-5E8B-4B89-A78E-6FF292450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9F64D-ED5A-4F2A-9F6E-5EDD6008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8382527" cy="1769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8D2EAF-4264-4935-A22A-324310463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" y="2899141"/>
            <a:ext cx="8352928" cy="38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9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582960" y="1837452"/>
          <a:ext cx="745909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3-16   2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김연아 고객이 주문한 도서의 총 판매액을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SUM(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) AS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총매출</a:t>
                      </a:r>
                      <a:endParaRPr lang="ko-KR" altLang="en-US" sz="1400" dirty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Orders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WHERE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=2;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내용 개체 틀 3"/>
          <p:cNvGraphicFramePr>
            <a:graphicFrameLocks/>
          </p:cNvGraphicFramePr>
          <p:nvPr/>
        </p:nvGraphicFramePr>
        <p:xfrm>
          <a:off x="572269" y="3834100"/>
          <a:ext cx="7459091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3-17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고객이 주문한 도서의 총 판매액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평균값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최저가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최고가를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SUM(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) AS Total,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           	AVG(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) AS Average,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           	MIN(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) AS Minimum,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           	MAX(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saleprice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) AS Maximum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	Orders;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집계 함수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 판매액의 합계를 알고 싶다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276872"/>
            <a:ext cx="1067941" cy="616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65104"/>
            <a:ext cx="3470523" cy="57116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DDC0B4-E43B-42E3-C842-4DB1E779B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4ED52-0E76-4DFB-8159-2A4804A2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INNER </a:t>
            </a:r>
            <a:r>
              <a:rPr lang="ko-KR" altLang="en-US" dirty="0"/>
              <a:t>조인 예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B03BF9-FD94-4F07-A62B-1A96DE5C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CA963-6313-4FEC-9216-6A5FA30B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3" y="988645"/>
            <a:ext cx="6563329" cy="56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39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FB5DF-A91F-4ADC-BB87-92F181F0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조건과 </a:t>
            </a:r>
            <a:r>
              <a:rPr lang="en-US" altLang="ko-KR" dirty="0"/>
              <a:t>JOIN </a:t>
            </a:r>
            <a:r>
              <a:rPr lang="ko-KR" altLang="en-US" dirty="0"/>
              <a:t>조건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B2575E-2D71-4676-A95A-9B147AB97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CBED84-679C-40A3-A378-0E81701A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959720"/>
            <a:ext cx="9144000" cy="58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07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4923E-F77D-4F94-9805-2EE2BA26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조건과 </a:t>
            </a:r>
            <a:r>
              <a:rPr lang="en-US" altLang="ko-KR" dirty="0"/>
              <a:t>JOIN </a:t>
            </a:r>
            <a:r>
              <a:rPr lang="ko-KR" altLang="en-US" dirty="0"/>
              <a:t>조건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359341-BA83-4140-9057-B1C388C1F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D42E6-AB56-4064-8B55-0022D55CB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888"/>
            <a:ext cx="9144000" cy="390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39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DD9FE-DDF9-4D9E-A1C4-0252FC27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조건과 </a:t>
            </a:r>
            <a:r>
              <a:rPr lang="en-US" altLang="ko-KR" dirty="0"/>
              <a:t>JOIN </a:t>
            </a:r>
            <a:r>
              <a:rPr lang="ko-KR" altLang="en-US" dirty="0"/>
              <a:t>조건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ED41EE-0931-4483-B447-9D388B670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54A234-11AC-46BE-842B-F2B3E08F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" y="1197062"/>
            <a:ext cx="9144000" cy="22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5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9A2B7-5DBA-4C76-85BC-87DCA0F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조건과 </a:t>
            </a:r>
            <a:r>
              <a:rPr lang="en-US" altLang="ko-KR" dirty="0"/>
              <a:t>JOIN </a:t>
            </a:r>
            <a:r>
              <a:rPr lang="ko-KR" altLang="en-US" dirty="0"/>
              <a:t>조건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216998-417D-4E8D-8F11-43732E7D5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C3CAEA-B778-434F-9C85-8C6E2989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024"/>
            <a:ext cx="9144000" cy="412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26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3B997-FD1E-4673-BAB6-19F4FD09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 </a:t>
            </a:r>
            <a:r>
              <a:rPr lang="ko-KR" altLang="en-US" dirty="0"/>
              <a:t>과 </a:t>
            </a:r>
            <a:r>
              <a:rPr lang="en-US" altLang="ko-KR" dirty="0"/>
              <a:t>GROUP 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CB1110-F0DE-4289-9E32-AECECE1DC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15B5D3-3028-4709-994C-618119BA1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613"/>
            <a:ext cx="9144000" cy="41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39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53CFD-41DD-4BE2-BCC1-A959CF0C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 </a:t>
            </a:r>
            <a:r>
              <a:rPr lang="ko-KR" altLang="en-US" dirty="0"/>
              <a:t>과 </a:t>
            </a:r>
            <a:r>
              <a:rPr lang="en-US" altLang="ko-KR" dirty="0"/>
              <a:t>GROUP BY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B8883F-3A47-422C-8051-69A18A3D1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F17425-90B7-42E2-A36D-4C322CA6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" y="980729"/>
            <a:ext cx="7353180" cy="864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6893E3-EF6E-4D7A-BF54-6D7A82B7A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0" y="1953064"/>
            <a:ext cx="7618485" cy="45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11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26F6-D7BF-4DB0-8CC4-AAF95D50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2B33D9-21B7-4A73-BDCC-2ADDC2FBB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45142-3443-4D25-8D97-20009612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772"/>
            <a:ext cx="9144000" cy="40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9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126EA-5D2D-4BA4-95BB-A114AC46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AC2688-75A1-472E-9250-527EED929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54E65-C8F8-4EF2-B911-F01BDFE5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451"/>
            <a:ext cx="9144000" cy="362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131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63A71-7E80-436E-80F3-9F833996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47F660-A0E7-45DE-AC4F-DFDC8DEDE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EC79F-0452-4F35-BBD5-752251EF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776"/>
            <a:ext cx="914400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4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577652" y="1832824"/>
          <a:ext cx="7459091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3-18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마당서점의 도서 판매 건수를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COUNT(*)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</a:t>
                      </a:r>
                      <a:r>
                        <a:rPr lang="en-US" altLang="ko-KR" sz="800" dirty="0">
                          <a:solidFill>
                            <a:schemeClr val="dk1"/>
                          </a:solidFill>
                        </a:rPr>
                        <a:t> 	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Orders;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7652" y="4110764"/>
          <a:ext cx="7373392" cy="1736916"/>
        </p:xfrm>
        <a:graphic>
          <a:graphicData uri="http://schemas.openxmlformats.org/drawingml/2006/table">
            <a:tbl>
              <a:tblPr/>
              <a:tblGrid>
                <a:gridCol w="1069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집계 함수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 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SUM([ALL | DISTINCT]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SUM(price)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AVG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AVG([ALL | DISTINCT]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AVG(price)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COUNT({[[ALL | DISTINCT]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| *})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COUNT(*)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MAX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MAX([ALL | DISTINCT]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MAX(price)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MIN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MIN([ALL | DISTINCT]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속성이름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MIN(price)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19919" y="377704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3-7 </a:t>
            </a:r>
            <a:r>
              <a:rPr lang="ko-KR" altLang="en-US" sz="1400" b="1" dirty="0">
                <a:ea typeface="맑은 고딕" panose="020B0503020000020004" pitchFamily="50" charset="-127"/>
              </a:rPr>
              <a:t>집계 함수의 종류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집계 함수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도서 판매액의 합계를 알고 싶다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348880"/>
            <a:ext cx="1267606" cy="59588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0F474F-337D-9174-36F3-E37BBAEAD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70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05</a:t>
            </a:r>
            <a:br>
              <a:rPr kumimoji="0" lang="en-US" altLang="ko-KR" sz="4000" b="1" dirty="0">
                <a:solidFill>
                  <a:srgbClr val="215968"/>
                </a:solidFill>
              </a:rPr>
            </a:br>
            <a:br>
              <a:rPr kumimoji="0" lang="en-US" altLang="ko-KR" sz="800" dirty="0"/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주식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8053816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B9CF7-080B-428D-AF43-E07F80AC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거래량과 거래 금액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4C68CD-5171-4450-9438-F915307B0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BCE87-D7D1-46CB-8D21-7BBF77C7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4" y="1084762"/>
            <a:ext cx="7448142" cy="57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33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71DE8-1702-45F1-BBA9-EAF43C45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거래량과 거래 금액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386D62-5C80-4576-B206-E0E0152A4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1F8161-AE46-4BD1-A393-3A1656B6B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4"/>
          <a:stretch/>
        </p:blipFill>
        <p:spPr>
          <a:xfrm>
            <a:off x="25648" y="1063555"/>
            <a:ext cx="9144000" cy="51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882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F46E3-C34A-4627-98D9-DE403A62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원을 억원으로 변경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446346-4AAD-4B46-B017-F24BC39E3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BBC80-7B36-46C9-BEAE-4FD1A306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210"/>
            <a:ext cx="9144000" cy="537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67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A113-CA18-422C-A341-DCF36702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반올림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451832-0103-41E6-A830-A11146C2E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3EAF47-05C8-477A-9AC6-8437B3D1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271"/>
            <a:ext cx="7812360" cy="57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4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82758-0E4E-484D-B23F-EFC0D440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컬럼명에 특수 문자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76067F-123D-4B56-9FF1-7B64002B0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B75EEF-13C2-4F7F-B0D6-31EED353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8001"/>
            <a:ext cx="7560840" cy="55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36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4762D-3680-49DD-8E9B-2520ECEE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거래량과 거래 금액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461846-D2D8-4CBA-80AA-D25D5D59D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865F9-06D4-4C27-9124-3DB4B7A3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88"/>
            <a:ext cx="9144000" cy="37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661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1D3C5-B62F-ADED-0F9F-AD9B5467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등락률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907AE2-1471-FD8A-18E1-CE55F2555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661FA-C5D0-376E-E209-713D041A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370"/>
            <a:ext cx="9144000" cy="558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158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B93D3-9B76-275D-317C-A39BBFE9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등락률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0E09B5-8E9D-457A-7E99-01D656DB6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4A44E-9594-130E-9A98-00B41F43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9722"/>
            <a:ext cx="9144000" cy="56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9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84DF7-9820-BE5D-AFDA-9C519893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등락률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426A28-3A5A-DFDF-5CBB-1F5550B5A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D5D04-C733-8DF1-768C-5B6012AD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33" y="935617"/>
            <a:ext cx="6799082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586309" y="1840260"/>
          <a:ext cx="7459091" cy="131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3-19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고객별로 주문한 도서의 총 수량과 총 판매액을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, COUNT(*) AS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+mn-ea"/>
                        </a:rPr>
                        <a:t>도서수량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, SUM(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) AS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+mn-ea"/>
                        </a:rPr>
                        <a:t>총액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       Orders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GROUP BY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77503" y="609329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3-18 </a:t>
            </a:r>
            <a:r>
              <a:rPr lang="en-US" altLang="ko-KR" sz="1400" b="1" dirty="0">
                <a:ea typeface="맑은 고딕" panose="020B0503020000020004" pitchFamily="50" charset="-127"/>
              </a:rPr>
              <a:t>GROUP BY </a:t>
            </a:r>
            <a:r>
              <a:rPr lang="ko-KR" altLang="en-US" sz="1400" b="1" dirty="0">
                <a:ea typeface="맑은 고딕" panose="020B0503020000020004" pitchFamily="50" charset="-127"/>
              </a:rPr>
              <a:t>절의 수행</a:t>
            </a:r>
          </a:p>
        </p:txBody>
      </p:sp>
      <p:pic>
        <p:nvPicPr>
          <p:cNvPr id="20481" name="_x977191624" descr="EMB000024782f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92" y="3797131"/>
            <a:ext cx="5816263" cy="201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GROUP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어느 고객이 얼마나 주문했는지 알고 싶다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420888"/>
            <a:ext cx="2376588" cy="115212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75753D-40D6-A90A-FE1F-85B921019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97238-8CE4-80C2-E12A-45341FB1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등락률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AF2D55-4094-E732-5EA9-48F9D8B3A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5DF141-61A4-A690-4113-5238FCFA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2" y="918370"/>
            <a:ext cx="8283146" cy="23666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05F1E0-B1A2-2DDA-F81A-D1E159433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96"/>
          <a:stretch/>
        </p:blipFill>
        <p:spPr>
          <a:xfrm>
            <a:off x="53790" y="3232874"/>
            <a:ext cx="7872239" cy="342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09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DD7E7-664B-D644-40C8-A2B9D0B4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등락률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267581-99C4-D7B5-D32E-6543AE1AD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7E4715-E3A2-11CE-FDB7-B236593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298"/>
            <a:ext cx="9144000" cy="48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727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E5565-B47C-8B0D-11E4-4D29671C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등락률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C4E9EF-1D03-F793-7A24-447989890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4D9540-68E6-76A4-11DA-FC8A5D64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1124744"/>
            <a:ext cx="9144000" cy="2894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2C19C8-B4EB-CFBB-55C3-9F8A43882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91"/>
          <a:stretch/>
        </p:blipFill>
        <p:spPr>
          <a:xfrm>
            <a:off x="0" y="4019248"/>
            <a:ext cx="9124950" cy="1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181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A6DBE-38AF-744E-56EA-E341390A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수익률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B6EC19-A8AC-DCFA-7D01-87FD3E5B2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C62F74-7C37-19A5-EDCF-D48EB8EC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845"/>
            <a:ext cx="9144000" cy="3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60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736EA-658E-A8F3-B571-CB436A17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수익률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61CBDE-9F2B-0A56-5315-229FE0C9D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41FCB-3DCB-EED8-E010-7D0E77DF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513"/>
            <a:ext cx="9144000" cy="46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99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5F175-119B-A186-64AE-5108D41D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수익률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C73564-67C5-EFE9-69FE-5B884C9EB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690D24-6F56-FA8B-8980-0E2560CE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93" y="1109710"/>
            <a:ext cx="6960320" cy="57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711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26F6-D7BF-4DB0-8CC4-AAF95D50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2B33D9-21B7-4A73-BDCC-2ADDC2FBB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45142-3443-4D25-8D97-20009612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772"/>
            <a:ext cx="9144000" cy="40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044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126EA-5D2D-4BA4-95BB-A114AC46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AC2688-75A1-472E-9250-527EED929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54E65-C8F8-4EF2-B911-F01BDFE5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451"/>
            <a:ext cx="9144000" cy="362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39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63A71-7E80-436E-80F3-9F833996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47F660-A0E7-45DE-AC4F-DFDC8DEDE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EC79F-0452-4F35-BBD5-752251EF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776"/>
            <a:ext cx="914400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62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0EEC5-EEB1-400B-4C27-DA2F6607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6F735B-6412-B2F4-6B70-C0E5C22D4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AF2E6-8080-EF04-F0D7-70DA9C51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865"/>
            <a:ext cx="9144000" cy="36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2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577652" y="1833176"/>
          <a:ext cx="7459091" cy="1968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3-20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가격이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8,000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 이상인 도서를 구매한 고객에 대하여 고객별 주문 도서의 총 수량을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두 권 이상 구매한 고객만 구한다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  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, COUNT(*) AS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+mn-ea"/>
                        </a:rPr>
                        <a:t>도서수량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	   Orders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WHERE   	  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saleprice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&gt;= 8000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GROUP BY	  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HAVING   	   count(*) &gt;= 2;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en-US" altLang="ko-KR" sz="2000" dirty="0">
                <a:solidFill>
                  <a:schemeClr val="tx2"/>
                </a:solidFill>
              </a:rPr>
              <a:t>GROUP BY_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어느 고객이 얼마나 주문했는지 알고 싶다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564904"/>
            <a:ext cx="2080444" cy="92394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E8E755-C67D-E75D-1703-0C90F03B8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A4807-6212-7EE5-1C56-9F4911C6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혼자 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654F37-7124-F749-7759-FEBADB401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0E1FBF-F834-644C-75DC-43376142A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348"/>
            <a:ext cx="9144000" cy="36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232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E164F52-A221-48C8-8F7A-EE4F756B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91</a:t>
            </a:fld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B7E187-17E2-4D83-98BE-904A318F8B51}"/>
              </a:ext>
            </a:extLst>
          </p:cNvPr>
          <p:cNvSpPr txBox="1">
            <a:spLocks/>
          </p:cNvSpPr>
          <p:nvPr/>
        </p:nvSpPr>
        <p:spPr bwMode="auto">
          <a:xfrm>
            <a:off x="323528" y="3861048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06</a:t>
            </a:r>
            <a:br>
              <a:rPr kumimoji="0" lang="en-US" altLang="ko-KR" sz="4000" b="1" dirty="0">
                <a:solidFill>
                  <a:srgbClr val="215968"/>
                </a:solidFill>
              </a:rPr>
            </a:br>
            <a:br>
              <a:rPr kumimoji="0" lang="en-US" altLang="ko-KR" sz="800" dirty="0"/>
            </a:br>
            <a:r>
              <a:rPr kumimoji="0"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부속 질의</a:t>
            </a:r>
          </a:p>
        </p:txBody>
      </p:sp>
    </p:spTree>
    <p:extLst>
      <p:ext uri="{BB962C8B-B14F-4D97-AF65-F5344CB8AC3E}">
        <p14:creationId xmlns:p14="http://schemas.microsoft.com/office/powerpoint/2010/main" val="1117930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부속질의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buChar char="v"/>
            </a:pPr>
            <a:r>
              <a:rPr lang="ko-KR" altLang="en-US" sz="2000" dirty="0">
                <a:solidFill>
                  <a:schemeClr val="tx2"/>
                </a:solidFill>
                <a:latin typeface="+mn-ea"/>
                <a:ea typeface="+mn-ea"/>
              </a:rPr>
              <a:t>부속질의</a:t>
            </a: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lang="en-US" altLang="ko-KR" sz="2000" dirty="0" err="1">
                <a:solidFill>
                  <a:schemeClr val="tx2"/>
                </a:solidFill>
                <a:latin typeface="+mn-ea"/>
                <a:ea typeface="+mn-ea"/>
              </a:rPr>
              <a:t>subquery</a:t>
            </a: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)</a:t>
            </a:r>
            <a:r>
              <a:rPr lang="ko-KR" altLang="en-US" sz="2000" dirty="0">
                <a:solidFill>
                  <a:schemeClr val="tx2"/>
                </a:solidFill>
                <a:latin typeface="+mn-ea"/>
                <a:ea typeface="+mn-ea"/>
              </a:rPr>
              <a:t>란</a:t>
            </a:r>
            <a:r>
              <a:rPr lang="en-US" altLang="ko-KR" sz="2000" dirty="0">
                <a:solidFill>
                  <a:schemeClr val="tx2"/>
                </a:solidFill>
                <a:latin typeface="+mn-ea"/>
                <a:ea typeface="+mn-ea"/>
              </a:rPr>
              <a:t>?</a:t>
            </a:r>
          </a:p>
          <a:p>
            <a:pPr lvl="1"/>
            <a:r>
              <a:rPr lang="ko-KR" altLang="en-US" sz="1400" dirty="0">
                <a:latin typeface="+mn-lt"/>
                <a:ea typeface="+mn-ea"/>
              </a:rPr>
              <a:t>하나의 </a:t>
            </a:r>
            <a:r>
              <a:rPr lang="en-US" altLang="ko-KR" sz="1400" dirty="0">
                <a:latin typeface="+mn-lt"/>
                <a:ea typeface="+mn-ea"/>
              </a:rPr>
              <a:t>SQL </a:t>
            </a:r>
            <a:r>
              <a:rPr lang="ko-KR" altLang="en-US" sz="1400" dirty="0">
                <a:latin typeface="+mn-lt"/>
                <a:ea typeface="+mn-ea"/>
              </a:rPr>
              <a:t>문 안에 다른 </a:t>
            </a:r>
            <a:r>
              <a:rPr lang="en-US" altLang="ko-KR" sz="1400" dirty="0">
                <a:latin typeface="+mn-lt"/>
                <a:ea typeface="+mn-ea"/>
              </a:rPr>
              <a:t>SQL </a:t>
            </a:r>
            <a:r>
              <a:rPr lang="ko-KR" altLang="en-US" sz="1400" dirty="0">
                <a:latin typeface="+mn-lt"/>
                <a:ea typeface="+mn-ea"/>
              </a:rPr>
              <a:t>문이 중첩된</a:t>
            </a:r>
            <a:r>
              <a:rPr lang="en-US" altLang="ko-KR" sz="1400" dirty="0">
                <a:latin typeface="+mn-lt"/>
                <a:ea typeface="+mn-ea"/>
              </a:rPr>
              <a:t>(nested) </a:t>
            </a:r>
            <a:r>
              <a:rPr lang="ko-KR" altLang="en-US" sz="1400" dirty="0">
                <a:latin typeface="+mn-lt"/>
                <a:ea typeface="+mn-ea"/>
              </a:rPr>
              <a:t>질의</a:t>
            </a:r>
            <a:endParaRPr lang="en-US" altLang="ko-KR" sz="1400" dirty="0">
              <a:latin typeface="+mn-lt"/>
              <a:ea typeface="+mn-ea"/>
            </a:endParaRPr>
          </a:p>
          <a:p>
            <a:pPr lvl="1"/>
            <a:r>
              <a:rPr lang="ko-KR" altLang="en-US" sz="1400" dirty="0">
                <a:latin typeface="+mn-lt"/>
                <a:ea typeface="+mn-ea"/>
              </a:rPr>
              <a:t>다른 테이블에서 가져온 데이터로 현재 테이블에 있는 정보를 찾거나 가공할 때 사용</a:t>
            </a:r>
            <a:endParaRPr lang="en-US" altLang="ko-KR" sz="1400" dirty="0">
              <a:latin typeface="+mn-lt"/>
              <a:ea typeface="+mn-ea"/>
            </a:endParaRPr>
          </a:p>
          <a:p>
            <a:pPr lvl="1"/>
            <a:r>
              <a:rPr lang="ko-KR" altLang="en-US" sz="1400" dirty="0">
                <a:latin typeface="+mn-lt"/>
                <a:ea typeface="+mn-ea"/>
              </a:rPr>
              <a:t>보통 데이터가 대량일 때 데이터를 모두 합쳐서 연산하는 조인보다 필요한 데이터만 찾아서 공급해주는 부속질의가 성능이 더 좋음</a:t>
            </a:r>
            <a:endParaRPr lang="en-US" altLang="ko-KR" sz="1400" dirty="0">
              <a:latin typeface="+mn-lt"/>
              <a:ea typeface="+mn-ea"/>
            </a:endParaRPr>
          </a:p>
          <a:p>
            <a:pPr lvl="1"/>
            <a:r>
              <a:rPr lang="ko-KR" altLang="en-US" sz="1400" dirty="0" err="1">
                <a:latin typeface="+mn-lt"/>
                <a:ea typeface="+mn-ea"/>
              </a:rPr>
              <a:t>주질의</a:t>
            </a:r>
            <a:r>
              <a:rPr lang="en-US" altLang="ko-KR" sz="1400" dirty="0">
                <a:latin typeface="+mn-lt"/>
                <a:ea typeface="+mn-ea"/>
              </a:rPr>
              <a:t>(main query, </a:t>
            </a:r>
            <a:r>
              <a:rPr lang="ko-KR" altLang="en-US" sz="1400" dirty="0">
                <a:latin typeface="+mn-lt"/>
                <a:ea typeface="+mn-ea"/>
              </a:rPr>
              <a:t>외부질의</a:t>
            </a:r>
            <a:r>
              <a:rPr lang="en-US" altLang="ko-KR" sz="1400" dirty="0">
                <a:latin typeface="+mn-lt"/>
                <a:ea typeface="+mn-ea"/>
              </a:rPr>
              <a:t>)</a:t>
            </a:r>
            <a:r>
              <a:rPr lang="ko-KR" altLang="en-US" sz="1400" dirty="0">
                <a:latin typeface="+mn-lt"/>
                <a:ea typeface="+mn-ea"/>
              </a:rPr>
              <a:t>와 부속질의</a:t>
            </a:r>
            <a:r>
              <a:rPr lang="en-US" altLang="ko-KR" sz="1400" dirty="0">
                <a:latin typeface="+mn-lt"/>
                <a:ea typeface="+mn-ea"/>
              </a:rPr>
              <a:t>(sub query, </a:t>
            </a:r>
            <a:r>
              <a:rPr lang="ko-KR" altLang="en-US" sz="1400" dirty="0">
                <a:latin typeface="+mn-lt"/>
                <a:ea typeface="+mn-ea"/>
              </a:rPr>
              <a:t>내부질의</a:t>
            </a:r>
            <a:r>
              <a:rPr lang="en-US" altLang="ko-KR" sz="1400" dirty="0">
                <a:latin typeface="+mn-lt"/>
                <a:ea typeface="+mn-ea"/>
              </a:rPr>
              <a:t>)</a:t>
            </a:r>
            <a:r>
              <a:rPr lang="ko-KR" altLang="en-US" sz="1400" dirty="0">
                <a:latin typeface="+mn-lt"/>
                <a:ea typeface="+mn-ea"/>
              </a:rPr>
              <a:t>로 구성됨</a:t>
            </a:r>
            <a:r>
              <a:rPr lang="en-US" altLang="ko-KR" sz="1400" dirty="0">
                <a:latin typeface="+mn-lt"/>
                <a:ea typeface="+mn-ea"/>
              </a:rPr>
              <a:t> </a:t>
            </a:r>
            <a:endParaRPr lang="ko-KR" altLang="en-US" sz="1400" dirty="0">
              <a:latin typeface="+mn-lt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6312" y="573325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4-2 </a:t>
            </a:r>
            <a:r>
              <a:rPr lang="ko-KR" altLang="en-US" sz="1400" b="1" dirty="0">
                <a:ea typeface="맑은 고딕" panose="020B0503020000020004" pitchFamily="50" charset="-127"/>
              </a:rPr>
              <a:t>부속질의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84984"/>
            <a:ext cx="5390338" cy="237626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CBE1F-3BAD-2743-12CC-6E0E41D45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92</a:t>
            </a:fld>
            <a:endParaRPr lang="ko-KR" alt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97706" y="609329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3-21 </a:t>
            </a:r>
            <a:r>
              <a:rPr lang="ko-KR" altLang="en-US" sz="1400" b="1" dirty="0">
                <a:ea typeface="맑은 고딕" panose="020B0503020000020004" pitchFamily="50" charset="-127"/>
              </a:rPr>
              <a:t>부속질의의 실행 순서</a:t>
            </a:r>
          </a:p>
        </p:txBody>
      </p:sp>
      <p:graphicFrame>
        <p:nvGraphicFramePr>
          <p:cNvPr id="17" name="내용 개체 틀 3"/>
          <p:cNvGraphicFramePr>
            <a:graphicFrameLocks/>
          </p:cNvGraphicFramePr>
          <p:nvPr/>
        </p:nvGraphicFramePr>
        <p:xfrm>
          <a:off x="827584" y="1831876"/>
          <a:ext cx="7579071" cy="160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505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3-28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가장 비싼 도서의 이름을 보이시오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7671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SELECT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</a:rPr>
                        <a:t>bookname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FROM    	Book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WHERE     price = ( SELECT</a:t>
                      </a:r>
                      <a:r>
                        <a:rPr lang="en-US" altLang="ko-KR" sz="1400" baseline="0" dirty="0">
                          <a:solidFill>
                            <a:schemeClr val="dk1"/>
                          </a:solidFill>
                        </a:rPr>
                        <a:t> MAX(price)</a:t>
                      </a:r>
                      <a:endParaRPr lang="en-US" altLang="ko-KR" sz="140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            	</a:t>
                      </a:r>
                      <a:r>
                        <a:rPr lang="en-US" altLang="ko-KR" sz="1400" baseline="0" dirty="0">
                          <a:solidFill>
                            <a:schemeClr val="dk1"/>
                          </a:solidFill>
                        </a:rPr>
                        <a:t>            FROM Book)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</a:rPr>
                        <a:t>;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169" name="_x977192200" descr="EMB000024782f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06" y="3436142"/>
            <a:ext cx="6902686" cy="23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420888"/>
            <a:ext cx="1015554" cy="54384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0EBFCF-7052-166C-E91A-2B018D967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8746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/>
        </p:nvGraphicFramePr>
        <p:xfrm>
          <a:off x="735807" y="1835904"/>
          <a:ext cx="7652617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3-29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도서를 구매한 적이 있는 고객의 이름을 검색하시오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/>
                        <a:t>SELECT	name</a:t>
                      </a:r>
                    </a:p>
                    <a:p>
                      <a:r>
                        <a:rPr lang="en-US" altLang="ko-KR" sz="1400" dirty="0"/>
                        <a:t>FROM     	Customer</a:t>
                      </a:r>
                    </a:p>
                    <a:p>
                      <a:r>
                        <a:rPr lang="en-US" altLang="ko-KR" sz="1400" dirty="0"/>
                        <a:t>WHERE    	</a:t>
                      </a:r>
                      <a:r>
                        <a:rPr lang="en-US" altLang="ko-KR" sz="1400" dirty="0" err="1"/>
                        <a:t>custid</a:t>
                      </a:r>
                      <a:r>
                        <a:rPr lang="en-US" altLang="ko-KR" sz="1400" dirty="0"/>
                        <a:t> IN (SELECT    </a:t>
                      </a:r>
                      <a:r>
                        <a:rPr lang="en-US" altLang="ko-KR" sz="1400" dirty="0" err="1"/>
                        <a:t>custid</a:t>
                      </a:r>
                      <a:endParaRPr lang="en-US" altLang="ko-KR" sz="1400" dirty="0"/>
                    </a:p>
                    <a:p>
                      <a:r>
                        <a:rPr lang="en-US" altLang="ko-KR" sz="1400" dirty="0"/>
                        <a:t>                           	FROM  </a:t>
                      </a:r>
                      <a:r>
                        <a:rPr lang="en-US" altLang="ko-KR" sz="1400" baseline="0" dirty="0"/>
                        <a:t>  </a:t>
                      </a:r>
                      <a:r>
                        <a:rPr lang="en-US" altLang="ko-KR" sz="1400" dirty="0"/>
                        <a:t>Orders);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내용 개체 틀 3"/>
          <p:cNvGraphicFramePr>
            <a:graphicFrameLocks/>
          </p:cNvGraphicFramePr>
          <p:nvPr/>
        </p:nvGraphicFramePr>
        <p:xfrm>
          <a:off x="735807" y="4005064"/>
          <a:ext cx="7652617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3-30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대한미디어에서 출판한 도서를 구매한 고객의 이름을 보이시오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SELECT	name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FROM     	Customer</a:t>
                      </a:r>
                    </a:p>
                    <a:p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WHERE  </a:t>
                      </a:r>
                      <a:r>
                        <a:rPr lang="en-US" altLang="ko-KR" sz="800" dirty="0">
                          <a:solidFill>
                            <a:schemeClr val="dk1"/>
                          </a:solidFill>
                          <a:latin typeface="+mn-ea"/>
                        </a:rPr>
                        <a:t>   	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IN (SELECT   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custid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pPr marL="1438275" indent="266700"/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FROM     </a:t>
                      </a:r>
                      <a:r>
                        <a:rPr lang="en-US" altLang="ko-KR" sz="200" dirty="0">
                          <a:solidFill>
                            <a:schemeClr val="dk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Orders</a:t>
                      </a:r>
                    </a:p>
                    <a:p>
                      <a:pPr marL="1438275" indent="266700"/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WHERE   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bookid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IN (SELECT   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+mn-ea"/>
                        </a:rPr>
                        <a:t>bookid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+mn-ea"/>
                      </a:endParaRPr>
                    </a:p>
                    <a:p>
                      <a:pPr marL="1438275" indent="2057400"/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FROM     </a:t>
                      </a:r>
                      <a:r>
                        <a:rPr lang="en-US" altLang="ko-KR" sz="800" dirty="0">
                          <a:solidFill>
                            <a:schemeClr val="dk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Book</a:t>
                      </a:r>
                    </a:p>
                    <a:p>
                      <a:pPr marL="1438275" indent="2057400"/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 WHERE    publisher='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+mn-ea"/>
                        </a:rPr>
                        <a:t>대한미디어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+mn-ea"/>
                        </a:rPr>
                        <a:t>'));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2376488"/>
            <a:ext cx="751938" cy="12685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4581128"/>
            <a:ext cx="681608" cy="53783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E59DCD-5F68-891C-75CB-1C4163C70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260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60848"/>
            <a:ext cx="6264696" cy="38276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3728" y="594928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3-22 </a:t>
            </a:r>
            <a:r>
              <a:rPr lang="en-US" altLang="ko-KR" sz="1400" b="1" dirty="0">
                <a:ea typeface="맑은 고딕" panose="020B0503020000020004" pitchFamily="50" charset="-127"/>
              </a:rPr>
              <a:t>3</a:t>
            </a:r>
            <a:r>
              <a:rPr lang="ko-KR" altLang="en-US" sz="1400" b="1" dirty="0">
                <a:ea typeface="맑은 고딕" panose="020B0503020000020004" pitchFamily="50" charset="-127"/>
              </a:rPr>
              <a:t>단계 부속질의의 실행 순서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755576" y="17195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8BA15-81D8-6B14-6797-C10815CD2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2439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67704" y="652534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3-23 </a:t>
            </a:r>
            <a:r>
              <a:rPr lang="en-US" altLang="ko-KR" sz="1400" b="1" dirty="0">
                <a:ea typeface="맑은 고딕" panose="020B0503020000020004" pitchFamily="50" charset="-127"/>
              </a:rPr>
              <a:t>3</a:t>
            </a:r>
            <a:r>
              <a:rPr lang="ko-KR" altLang="en-US" sz="1400" b="1" dirty="0">
                <a:ea typeface="맑은 고딕" panose="020B0503020000020004" pitchFamily="50" charset="-127"/>
              </a:rPr>
              <a:t>단계 부속질의의 실행 순서와 데이터 예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81366"/>
            <a:ext cx="6264696" cy="474397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0C1F24-C329-CCAB-3D7B-6E0FCC704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4973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7700" y="1700808"/>
            <a:ext cx="7956748" cy="417646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상관 부속질의</a:t>
            </a:r>
            <a:r>
              <a:rPr lang="en-US" altLang="ko-KR" dirty="0"/>
              <a:t>(correlated </a:t>
            </a:r>
            <a:r>
              <a:rPr lang="en-US" altLang="ko-KR" dirty="0" err="1"/>
              <a:t>subquery</a:t>
            </a:r>
            <a:r>
              <a:rPr lang="en-US" altLang="ko-KR" dirty="0"/>
              <a:t>)</a:t>
            </a:r>
            <a:r>
              <a:rPr lang="ko-KR" altLang="en-US" dirty="0"/>
              <a:t>는 상위 부속질의의 투플을 이용하여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하위 부속질의를 계산함</a:t>
            </a:r>
            <a:r>
              <a:rPr lang="en-US" altLang="ko-KR" dirty="0"/>
              <a:t>. </a:t>
            </a:r>
            <a:r>
              <a:rPr lang="ko-KR" altLang="en-US" dirty="0"/>
              <a:t>즉 상위 부속질의와 하위 부속질의가 독립적이지 않고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서로 관련을 맺고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</p:txBody>
      </p:sp>
      <p:graphicFrame>
        <p:nvGraphicFramePr>
          <p:cNvPr id="17" name="내용 개체 틀 3"/>
          <p:cNvGraphicFramePr>
            <a:graphicFrameLocks/>
          </p:cNvGraphicFramePr>
          <p:nvPr/>
        </p:nvGraphicFramePr>
        <p:xfrm>
          <a:off x="807815" y="3252217"/>
          <a:ext cx="7652617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질의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3-31  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출판사별로 출판사의 평균 도서 가격보다 비싼 도서를 구하시오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827584" y="3900289"/>
            <a:ext cx="51125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맑은 고딕" panose="020B0503020000020004" pitchFamily="50" charset="-127"/>
              </a:rPr>
              <a:t>SELECT 	b1.bookname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FROM 	Book b1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WHERE 	b1.price &gt; (SELECT 	</a:t>
            </a:r>
            <a:r>
              <a:rPr lang="en-US" altLang="ko-KR" sz="1400" dirty="0" err="1">
                <a:ea typeface="맑은 고딕" panose="020B0503020000020004" pitchFamily="50" charset="-127"/>
              </a:rPr>
              <a:t>avg</a:t>
            </a:r>
            <a:r>
              <a:rPr lang="en-US" altLang="ko-KR" sz="1400" dirty="0">
                <a:ea typeface="맑은 고딕" panose="020B0503020000020004" pitchFamily="50" charset="-127"/>
              </a:rPr>
              <a:t>(b2.price)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FROM 	Book b2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		WHERE 	b2.publisher=b1.publisher);</a:t>
            </a:r>
            <a:endParaRPr lang="ko-KR" altLang="en-US" sz="1400" dirty="0">
              <a:ea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20" y="3789040"/>
            <a:ext cx="1039366" cy="101725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ECED3-6C90-B279-8701-E3434CA8A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230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2" y="515250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3-24 </a:t>
            </a:r>
            <a:r>
              <a:rPr lang="ko-KR" altLang="en-US" sz="1400" b="1" dirty="0">
                <a:ea typeface="맑은 고딕" panose="020B0503020000020004" pitchFamily="50" charset="-127"/>
              </a:rPr>
              <a:t>상관 부속질의의 데이터 예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6035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부속질의</a:t>
            </a:r>
            <a:r>
              <a:rPr kumimoji="0" lang="en-US" altLang="ko-KR" sz="2000" dirty="0">
                <a:solidFill>
                  <a:schemeClr val="tx2"/>
                </a:solidFill>
              </a:rPr>
              <a:t>_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 내에 또 다른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SQL 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문을 작성해보자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280920" cy="30603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D7B166-D0ED-EEC4-4318-EDA241C99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5126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부속질의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11559" y="1628799"/>
          <a:ext cx="7920881" cy="3157369"/>
        </p:xfrm>
        <a:graphic>
          <a:graphicData uri="http://schemas.openxmlformats.org/drawingml/2006/table">
            <a:tbl>
              <a:tblPr/>
              <a:tblGrid>
                <a:gridCol w="1584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영문 및 동의어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176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스칼라 부속질의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SELECT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절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scalar </a:t>
                      </a:r>
                      <a:r>
                        <a:rPr lang="en-US" altLang="ko-KR" sz="1400" b="0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subquery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SELECT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절에서 사용되며 단일 값을 반환하기 때문에 스칼라 부속질의라고 함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176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ko-KR" altLang="en-US" sz="1400" b="0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인라인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0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뷰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FROM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절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inline view,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table </a:t>
                      </a:r>
                      <a:r>
                        <a:rPr lang="en-US" altLang="ko-KR" sz="1400" b="0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subquery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FROM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절에서 결과를 </a:t>
                      </a:r>
                      <a:r>
                        <a:rPr lang="ko-KR" altLang="en-US" sz="1400" b="0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뷰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(view)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형태로 반환하기 때문에 </a:t>
                      </a:r>
                      <a:r>
                        <a:rPr lang="ko-KR" altLang="en-US" sz="1400" b="0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인라인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0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뷰라고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함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0976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중첩질의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WHERE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절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nested </a:t>
                      </a:r>
                      <a:r>
                        <a:rPr lang="en-US" altLang="ko-KR" sz="1400" b="0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subquery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predicate </a:t>
                      </a:r>
                      <a:r>
                        <a:rPr lang="en-US" altLang="ko-KR" sz="1400" b="0" kern="120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subquery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WHERE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절에 술어와 같이 사용되며 결과를 한정시키기 위해 사용됨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 혹은 비상관 형태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126876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4-6 </a:t>
            </a:r>
            <a:r>
              <a:rPr lang="ko-KR" altLang="en-US" sz="1400" b="1" dirty="0">
                <a:ea typeface="맑은 고딕" panose="020B0503020000020004" pitchFamily="50" charset="-127"/>
              </a:rPr>
              <a:t>부속질의의 종류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7E2CBA-F507-1458-C434-7F01F0D05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99</a:t>
            </a:fld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8071</TotalTime>
  <Words>4371</Words>
  <Application>Microsoft Office PowerPoint</Application>
  <PresentationFormat>화면 슬라이드 쇼(4:3)</PresentationFormat>
  <Paragraphs>955</Paragraphs>
  <Slides>167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167</vt:i4>
      </vt:variant>
    </vt:vector>
  </HeadingPairs>
  <TitlesOfParts>
    <vt:vector size="172" baseType="lpstr">
      <vt:lpstr>맑은 고딕</vt:lpstr>
      <vt:lpstr>시스템 서체</vt:lpstr>
      <vt:lpstr>Arial</vt:lpstr>
      <vt:lpstr>Wingdings</vt:lpstr>
      <vt:lpstr>Office 테마</vt:lpstr>
      <vt:lpstr>PowerPoint 프레젠테이션</vt:lpstr>
      <vt:lpstr>SECTION 01 SELECT문</vt:lpstr>
      <vt:lpstr>SECTION 01 SELECT문</vt:lpstr>
      <vt:lpstr>SECTION 01 SELECT문</vt:lpstr>
      <vt:lpstr>2. 집계 함수와 GROUP BY </vt:lpstr>
      <vt:lpstr>2. 집계 함수와 GROUP BY </vt:lpstr>
      <vt:lpstr>2. 집계 함수와 GROUP BY </vt:lpstr>
      <vt:lpstr>2. 집계 함수와 GROUP BY </vt:lpstr>
      <vt:lpstr>2. 집계 함수와 GROUP BY </vt:lpstr>
      <vt:lpstr>PowerPoint 프레젠테이션</vt:lpstr>
      <vt:lpstr>GROUP BY</vt:lpstr>
      <vt:lpstr>GROUP BY</vt:lpstr>
      <vt:lpstr>GROUP BY</vt:lpstr>
      <vt:lpstr>GROUP BY</vt:lpstr>
      <vt:lpstr>GROUP BY 와 집계 함수</vt:lpstr>
      <vt:lpstr>GROUP BY 와 집계 함수</vt:lpstr>
      <vt:lpstr>GROUP BY 와 집계 함수</vt:lpstr>
      <vt:lpstr>GROUP BY 와 집계 함수</vt:lpstr>
      <vt:lpstr>GROUP BY 와 집계 함수</vt:lpstr>
      <vt:lpstr>GROUP BY 컬럼의 변형</vt:lpstr>
      <vt:lpstr>GROUP BY 컬럼의 변형</vt:lpstr>
      <vt:lpstr>GROUP BY 컬럼의 변형</vt:lpstr>
      <vt:lpstr>여러 컬럼의 GROUP BY</vt:lpstr>
      <vt:lpstr>GROUP BY를 생략한 집계 함수</vt:lpstr>
      <vt:lpstr>GROUP BY를 생략한 집계 함수</vt:lpstr>
      <vt:lpstr>GROUP BY를 생략한 집계 함수</vt:lpstr>
      <vt:lpstr>GROUP BY 사용 규칙</vt:lpstr>
      <vt:lpstr>GROUP BY 사용 규칙</vt:lpstr>
      <vt:lpstr>HAVING</vt:lpstr>
      <vt:lpstr>HAVING</vt:lpstr>
      <vt:lpstr>HAVING</vt:lpstr>
      <vt:lpstr>혼자 해보기</vt:lpstr>
      <vt:lpstr>혼자 해보기</vt:lpstr>
      <vt:lpstr>혼자 해보기</vt:lpstr>
      <vt:lpstr>PowerPoint 프레젠테이션</vt:lpstr>
      <vt:lpstr>SECTION 02 조인</vt:lpstr>
      <vt:lpstr>SECTION 02 조인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PowerPoint 프레젠테이션</vt:lpstr>
      <vt:lpstr>INNER JOIN</vt:lpstr>
      <vt:lpstr>INNER JOIN</vt:lpstr>
      <vt:lpstr>INNER JOIN</vt:lpstr>
      <vt:lpstr>INNER JOIN</vt:lpstr>
      <vt:lpstr>INNER JOIN</vt:lpstr>
      <vt:lpstr>INNER 조인의 원리</vt:lpstr>
      <vt:lpstr>INNER 조인의 원리</vt:lpstr>
      <vt:lpstr>JOIN 의 처리 과정</vt:lpstr>
      <vt:lpstr>JOIN 의 처리 과정</vt:lpstr>
      <vt:lpstr>INNER 조인 예 (1)</vt:lpstr>
      <vt:lpstr>INNER 조인 예 (2)</vt:lpstr>
      <vt:lpstr>INNER 조인 예 (3)</vt:lpstr>
      <vt:lpstr>FILTER 조건과 JOIN 조건</vt:lpstr>
      <vt:lpstr>FILTER 조건과 JOIN 조건</vt:lpstr>
      <vt:lpstr>FILTER 조건과 JOIN 조건</vt:lpstr>
      <vt:lpstr>FILTER 조건과 JOIN 조건</vt:lpstr>
      <vt:lpstr>JOIN 과 GROUP BY</vt:lpstr>
      <vt:lpstr>JOIN 과 GROUP BY</vt:lpstr>
      <vt:lpstr>혼자 해보기</vt:lpstr>
      <vt:lpstr>혼자 해보기</vt:lpstr>
      <vt:lpstr>혼자 해보기</vt:lpstr>
      <vt:lpstr>PowerPoint 프레젠테이션</vt:lpstr>
      <vt:lpstr>거래량과 거래 금액</vt:lpstr>
      <vt:lpstr>거래량과 거래 금액</vt:lpstr>
      <vt:lpstr>원을 억원으로 변경</vt:lpstr>
      <vt:lpstr>반올림</vt:lpstr>
      <vt:lpstr>컬럼명에 특수 문자 사용</vt:lpstr>
      <vt:lpstr>거래량과 거래 금액 조회</vt:lpstr>
      <vt:lpstr>등락률</vt:lpstr>
      <vt:lpstr>등락률</vt:lpstr>
      <vt:lpstr>등락률</vt:lpstr>
      <vt:lpstr>등락률</vt:lpstr>
      <vt:lpstr>등락률</vt:lpstr>
      <vt:lpstr>등락률</vt:lpstr>
      <vt:lpstr>수익률</vt:lpstr>
      <vt:lpstr>수익률</vt:lpstr>
      <vt:lpstr>수익률</vt:lpstr>
      <vt:lpstr>혼자 해보기</vt:lpstr>
      <vt:lpstr>혼자 해보기</vt:lpstr>
      <vt:lpstr>혼자 해보기</vt:lpstr>
      <vt:lpstr>혼자 해보기</vt:lpstr>
      <vt:lpstr>혼자 해보기</vt:lpstr>
      <vt:lpstr>PowerPoint 프레젠테이션</vt:lpstr>
      <vt:lpstr>부속질의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3. 두 개 이상 테이블에서 SQL 질의</vt:lpstr>
      <vt:lpstr>부속질의</vt:lpstr>
      <vt:lpstr>1. 스칼라 부속질의 – SELECT 부속질의</vt:lpstr>
      <vt:lpstr>1. 스칼라 부속질의 – SELECT 부속질의</vt:lpstr>
      <vt:lpstr>1. 스칼라 부속질의 – SELECT 부속질의</vt:lpstr>
      <vt:lpstr>1. 스칼라 부속질의 – SELECT 부속질의</vt:lpstr>
      <vt:lpstr>2. 인라인 뷰- FROM 부속질의</vt:lpstr>
      <vt:lpstr>2. 인라인 뷰- FROM 부속질의</vt:lpstr>
      <vt:lpstr>3. 중첩질의 – WHERE 부속질의</vt:lpstr>
      <vt:lpstr>3. 중첩질의 – WHERE 부속질의</vt:lpstr>
      <vt:lpstr>3. 중첩질의 – WHERE 부속질의</vt:lpstr>
      <vt:lpstr>3. 중첩질의 – WHERE 부속질의</vt:lpstr>
      <vt:lpstr>3. 중첩질의 – WHERE 부속질의</vt:lpstr>
      <vt:lpstr>PowerPoint 프레젠테이션</vt:lpstr>
      <vt:lpstr>서브 쿼리</vt:lpstr>
      <vt:lpstr>기초 테이블</vt:lpstr>
      <vt:lpstr>기초 테이블</vt:lpstr>
      <vt:lpstr>기초 테이블</vt:lpstr>
      <vt:lpstr>SELECT 서브 쿼리</vt:lpstr>
      <vt:lpstr>SELECT 서브 쿼리</vt:lpstr>
      <vt:lpstr>SELECT 서브 쿼리</vt:lpstr>
      <vt:lpstr>SELECT 서브 쿼리</vt:lpstr>
      <vt:lpstr>SELECT 서브 쿼리</vt:lpstr>
      <vt:lpstr>단독 서브 쿼리와 상관 서브 쿼리</vt:lpstr>
      <vt:lpstr>단독 서브 쿼리와 상관 서브 쿼리</vt:lpstr>
      <vt:lpstr>WHERE 절 서브 쿼리</vt:lpstr>
      <vt:lpstr>인라인 뷰</vt:lpstr>
      <vt:lpstr>혼자서 해보기</vt:lpstr>
      <vt:lpstr>혼자서 해보기</vt:lpstr>
      <vt:lpstr>혼자서 해보기</vt:lpstr>
      <vt:lpstr>PowerPoint 프레젠테이션</vt:lpstr>
      <vt:lpstr>1. CREATE 문</vt:lpstr>
      <vt:lpstr>1. CREATE 문</vt:lpstr>
      <vt:lpstr>1. CREATE 문</vt:lpstr>
      <vt:lpstr>1. CREATE 문</vt:lpstr>
      <vt:lpstr>1. CREATE 문</vt:lpstr>
      <vt:lpstr>1. CREATE 문</vt:lpstr>
      <vt:lpstr>2. ALTER 문</vt:lpstr>
      <vt:lpstr>2. ALTER 문</vt:lpstr>
      <vt:lpstr>3. DROP 문</vt:lpstr>
      <vt:lpstr>PowerPoint 프레젠테이션</vt:lpstr>
      <vt:lpstr>1. INSERT 문</vt:lpstr>
      <vt:lpstr>1. INSERT 문</vt:lpstr>
      <vt:lpstr>1. INSERT 문</vt:lpstr>
      <vt:lpstr>2. UPDATE 문</vt:lpstr>
      <vt:lpstr>2. UPDATE 문</vt:lpstr>
      <vt:lpstr>3. DELETE 문</vt:lpstr>
      <vt:lpstr>3. DELETE 문</vt:lpstr>
      <vt:lpstr>PowerPoint 프레젠테이션</vt:lpstr>
      <vt:lpstr>Top N 과 Limit</vt:lpstr>
      <vt:lpstr>Top N 과 Limit</vt:lpstr>
      <vt:lpstr>WITH</vt:lpstr>
      <vt:lpstr>WITH</vt:lpstr>
      <vt:lpstr>혼자서 해보기</vt:lpstr>
      <vt:lpstr>혼자서 해보기</vt:lpstr>
      <vt:lpstr>혼자서 해보기</vt:lpstr>
      <vt:lpstr>Rank</vt:lpstr>
      <vt:lpstr>Rank</vt:lpstr>
      <vt:lpstr>Rank</vt:lpstr>
      <vt:lpstr>Rank</vt:lpstr>
      <vt:lpstr>Rank</vt:lpstr>
      <vt:lpstr>혼자 해보기</vt:lpstr>
      <vt:lpstr>혼자 해보기</vt:lpstr>
      <vt:lpstr>Partion by</vt:lpstr>
      <vt:lpstr>Partion by</vt:lpstr>
      <vt:lpstr>Partion by</vt:lpstr>
      <vt:lpstr>Partion by</vt:lpstr>
      <vt:lpstr>Partion by</vt:lpstr>
      <vt:lpstr>혼자서 해보기</vt:lpstr>
      <vt:lpstr>혼자서 해보기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9100</cp:lastModifiedBy>
  <cp:revision>683</cp:revision>
  <dcterms:created xsi:type="dcterms:W3CDTF">2012-07-11T10:23:22Z</dcterms:created>
  <dcterms:modified xsi:type="dcterms:W3CDTF">2023-04-14T07:13:45Z</dcterms:modified>
</cp:coreProperties>
</file>